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  <p:embeddedFont>
      <p:font typeface="Twinkl SemiBold" charset="0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19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C43"/>
    <a:srgbClr val="FFC000"/>
    <a:srgbClr val="FFFFFF"/>
    <a:srgbClr val="BC0105"/>
    <a:srgbClr val="18A0DB"/>
    <a:srgbClr val="DE1E5A"/>
    <a:srgbClr val="4DB1E3"/>
    <a:srgbClr val="80C1EB"/>
    <a:srgbClr val="ACDDFC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224" y="78"/>
      </p:cViewPr>
      <p:guideLst>
        <p:guide orient="horz" pos="2183"/>
        <p:guide pos="2880"/>
        <p:guide pos="340"/>
        <p:guide orient="horz" pos="3997"/>
        <p:guide pos="5420"/>
        <p:guide orient="horz" pos="346"/>
        <p:guide pos="476"/>
        <p:guide orient="horz" pos="482"/>
        <p:guide orient="horz" pos="3838"/>
        <p:guide pos="192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ACE3D529-BC98-4ED1-B6A3-907A47F6E276}"/>
              </a:ext>
            </a:extLst>
          </p:cNvPr>
          <p:cNvSpPr txBox="1"/>
          <p:nvPr/>
        </p:nvSpPr>
        <p:spPr>
          <a:xfrm>
            <a:off x="1538903" y="2066453"/>
            <a:ext cx="1506270" cy="327323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Eggs are laid by the female insect. Sometimes this is in water. </a:t>
            </a:r>
          </a:p>
        </p:txBody>
      </p:sp>
      <p:pic>
        <p:nvPicPr>
          <p:cNvPr id="3074" name="Picture 2" descr="Image result for dragonfly">
            <a:extLst>
              <a:ext uri="{FF2B5EF4-FFF2-40B4-BE49-F238E27FC236}">
                <a16:creationId xmlns:a16="http://schemas.microsoft.com/office/drawing/2014/main" id="{F221C922-EABF-48FC-98EB-3AEB3B682A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4" r="11942"/>
          <a:stretch/>
        </p:blipFill>
        <p:spPr bwMode="auto">
          <a:xfrm>
            <a:off x="1538901" y="4593752"/>
            <a:ext cx="1506270" cy="150627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7AA1FA-B16C-4781-BF6F-8A831C81558C}"/>
              </a:ext>
            </a:extLst>
          </p:cNvPr>
          <p:cNvSpPr txBox="1"/>
          <p:nvPr/>
        </p:nvSpPr>
        <p:spPr>
          <a:xfrm>
            <a:off x="3366638" y="4794105"/>
            <a:ext cx="4532365" cy="1298720"/>
          </a:xfrm>
          <a:prstGeom prst="rect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txBody>
          <a:bodyPr wrap="square" rIns="1080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nymph grows into the adult form, sometimes shedding skin. Adults sometimes fly. Adult females lay eggs.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D842AF-E355-4C93-9286-6F0439769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498" r="37758" b="-498"/>
          <a:stretch/>
        </p:blipFill>
        <p:spPr>
          <a:xfrm>
            <a:off x="6925837" y="4577881"/>
            <a:ext cx="1506270" cy="1506270"/>
          </a:xfrm>
          <a:prstGeom prst="flowChartConnector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F96356-6E52-4BD5-A40B-2E82F0356500}"/>
              </a:ext>
            </a:extLst>
          </p:cNvPr>
          <p:cNvSpPr txBox="1"/>
          <p:nvPr/>
        </p:nvSpPr>
        <p:spPr>
          <a:xfrm>
            <a:off x="4576529" y="2152814"/>
            <a:ext cx="3811821" cy="1465069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936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Egg hatches into a nymph. This varies depending on species. Nymph looks like small adult. In some cases, it lives in water.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61BAC-041E-46A3-987A-41377104F0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r="38728"/>
          <a:stretch/>
        </p:blipFill>
        <p:spPr>
          <a:xfrm>
            <a:off x="3818864" y="2070148"/>
            <a:ext cx="1506270" cy="1506270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2400" b="0" dirty="0">
                <a:solidFill>
                  <a:schemeClr val="bg1"/>
                </a:solidFill>
                <a:latin typeface="Twinkl SemiBold" pitchFamily="2" charset="0"/>
              </a:rPr>
              <a:t>The Life Cycle of an Insect (Incomplete Metamorphosis)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808C37-3113-431A-BFFC-6E6726328E4E}"/>
              </a:ext>
            </a:extLst>
          </p:cNvPr>
          <p:cNvSpPr/>
          <p:nvPr/>
        </p:nvSpPr>
        <p:spPr>
          <a:xfrm>
            <a:off x="3818864" y="2066453"/>
            <a:ext cx="1506271" cy="1506271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7F47BA-5855-4D51-B7E6-2A3B2AD7BB2F}"/>
              </a:ext>
            </a:extLst>
          </p:cNvPr>
          <p:cNvSpPr/>
          <p:nvPr/>
        </p:nvSpPr>
        <p:spPr>
          <a:xfrm>
            <a:off x="6925836" y="4577880"/>
            <a:ext cx="1506271" cy="1506271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D73C2-B574-4E29-B32C-8C64C84B42E9}"/>
              </a:ext>
            </a:extLst>
          </p:cNvPr>
          <p:cNvSpPr/>
          <p:nvPr/>
        </p:nvSpPr>
        <p:spPr>
          <a:xfrm>
            <a:off x="1538902" y="4586553"/>
            <a:ext cx="1506271" cy="1506271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18567E-B216-49DA-B90F-11E4B60B782C}"/>
              </a:ext>
            </a:extLst>
          </p:cNvPr>
          <p:cNvSpPr/>
          <p:nvPr/>
        </p:nvSpPr>
        <p:spPr>
          <a:xfrm>
            <a:off x="4351967" y="3352691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1E2E74D-8C8B-4F36-8962-C32693D8015F}"/>
              </a:ext>
            </a:extLst>
          </p:cNvPr>
          <p:cNvSpPr/>
          <p:nvPr/>
        </p:nvSpPr>
        <p:spPr>
          <a:xfrm>
            <a:off x="7458938" y="5872791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7DD1F61-6DFB-4A10-8C25-7E81162627F8}"/>
              </a:ext>
            </a:extLst>
          </p:cNvPr>
          <p:cNvSpPr/>
          <p:nvPr/>
        </p:nvSpPr>
        <p:spPr>
          <a:xfrm>
            <a:off x="2027333" y="5836420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56F862-8CCE-48FC-B354-A1A540B06C08}"/>
              </a:ext>
            </a:extLst>
          </p:cNvPr>
          <p:cNvGrpSpPr/>
          <p:nvPr/>
        </p:nvGrpSpPr>
        <p:grpSpPr>
          <a:xfrm>
            <a:off x="4108860" y="3815506"/>
            <a:ext cx="890210" cy="920209"/>
            <a:chOff x="3317703" y="3842238"/>
            <a:chExt cx="1011660" cy="1045752"/>
          </a:xfrm>
        </p:grpSpPr>
        <p:sp>
          <p:nvSpPr>
            <p:cNvPr id="16" name="Arrow: Bent 15">
              <a:extLst>
                <a:ext uri="{FF2B5EF4-FFF2-40B4-BE49-F238E27FC236}">
                  <a16:creationId xmlns:a16="http://schemas.microsoft.com/office/drawing/2014/main" id="{8A599FD6-FF62-4024-B0DB-7E8F9EC273F2}"/>
                </a:ext>
              </a:extLst>
            </p:cNvPr>
            <p:cNvSpPr/>
            <p:nvPr/>
          </p:nvSpPr>
          <p:spPr>
            <a:xfrm>
              <a:off x="3367454" y="3842238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Arrow: Bent 16">
              <a:extLst>
                <a:ext uri="{FF2B5EF4-FFF2-40B4-BE49-F238E27FC236}">
                  <a16:creationId xmlns:a16="http://schemas.microsoft.com/office/drawing/2014/main" id="{82B937DF-3464-42B1-A0B9-03E95945DE82}"/>
                </a:ext>
              </a:extLst>
            </p:cNvPr>
            <p:cNvSpPr/>
            <p:nvPr/>
          </p:nvSpPr>
          <p:spPr>
            <a:xfrm rot="5400000">
              <a:off x="3861057" y="3892369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id="{DEB3964C-4B4C-4443-959C-038713DF0556}"/>
                </a:ext>
              </a:extLst>
            </p:cNvPr>
            <p:cNvSpPr/>
            <p:nvPr/>
          </p:nvSpPr>
          <p:spPr>
            <a:xfrm rot="10800000">
              <a:off x="3822247" y="4404413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ECE10C1C-1857-48F9-B025-6EF038BB29E5}"/>
                </a:ext>
              </a:extLst>
            </p:cNvPr>
            <p:cNvSpPr/>
            <p:nvPr/>
          </p:nvSpPr>
          <p:spPr>
            <a:xfrm rot="16200000">
              <a:off x="3332974" y="4363074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47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B7AA1FA-B16C-4781-BF6F-8A831C81558C}"/>
              </a:ext>
            </a:extLst>
          </p:cNvPr>
          <p:cNvSpPr txBox="1"/>
          <p:nvPr/>
        </p:nvSpPr>
        <p:spPr>
          <a:xfrm>
            <a:off x="3366639" y="4794105"/>
            <a:ext cx="3485324" cy="1298720"/>
          </a:xfrm>
          <a:prstGeom prst="rect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Mother and father feed the</a:t>
            </a:r>
            <a:br>
              <a:rPr lang="en-GB" altLang="en-US" sz="1600" dirty="0"/>
            </a:br>
            <a:r>
              <a:rPr lang="en-GB" altLang="en-US" sz="1600" dirty="0"/>
              <a:t>young bird until it is old </a:t>
            </a:r>
            <a:br>
              <a:rPr lang="en-GB" altLang="en-US" sz="1600" dirty="0"/>
            </a:br>
            <a:r>
              <a:rPr lang="en-GB" altLang="en-US" sz="1600" dirty="0"/>
              <a:t>enough to fly and find its </a:t>
            </a:r>
            <a:br>
              <a:rPr lang="en-GB" altLang="en-US" sz="1600" dirty="0"/>
            </a:br>
            <a:r>
              <a:rPr lang="en-GB" altLang="en-US" sz="1600" dirty="0"/>
              <a:t>own food.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F96356-6E52-4BD5-A40B-2E82F0356500}"/>
              </a:ext>
            </a:extLst>
          </p:cNvPr>
          <p:cNvSpPr txBox="1"/>
          <p:nvPr/>
        </p:nvSpPr>
        <p:spPr>
          <a:xfrm>
            <a:off x="4576529" y="2425171"/>
            <a:ext cx="3811821" cy="1122376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936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Eggs are laid by the mother and the mother and father care for the egg until it hatches.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E3D529-BC98-4ED1-B6A3-907A47F6E276}"/>
              </a:ext>
            </a:extLst>
          </p:cNvPr>
          <p:cNvSpPr txBox="1"/>
          <p:nvPr/>
        </p:nvSpPr>
        <p:spPr>
          <a:xfrm>
            <a:off x="1538903" y="2066453"/>
            <a:ext cx="1506270" cy="327323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Independent adult usually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seeks company from the opposite sex and mates.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The Life Cycle of a Bird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808C37-3113-431A-BFFC-6E6726328E4E}"/>
              </a:ext>
            </a:extLst>
          </p:cNvPr>
          <p:cNvSpPr/>
          <p:nvPr/>
        </p:nvSpPr>
        <p:spPr>
          <a:xfrm>
            <a:off x="3818864" y="1996117"/>
            <a:ext cx="1506271" cy="15062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7F47BA-5855-4D51-B7E6-2A3B2AD7BB2F}"/>
              </a:ext>
            </a:extLst>
          </p:cNvPr>
          <p:cNvSpPr/>
          <p:nvPr/>
        </p:nvSpPr>
        <p:spPr>
          <a:xfrm>
            <a:off x="6098828" y="4586554"/>
            <a:ext cx="1506271" cy="150627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D73C2-B574-4E29-B32C-8C64C84B42E9}"/>
              </a:ext>
            </a:extLst>
          </p:cNvPr>
          <p:cNvSpPr/>
          <p:nvPr/>
        </p:nvSpPr>
        <p:spPr>
          <a:xfrm>
            <a:off x="1538902" y="4586553"/>
            <a:ext cx="1506271" cy="15062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2F151-16F2-477B-92E5-B4A2A2D34E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426" y="1854209"/>
            <a:ext cx="1506270" cy="149675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D18567E-B216-49DA-B90F-11E4B60B782C}"/>
              </a:ext>
            </a:extLst>
          </p:cNvPr>
          <p:cNvSpPr/>
          <p:nvPr/>
        </p:nvSpPr>
        <p:spPr>
          <a:xfrm>
            <a:off x="4351967" y="3282355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6488DB-48E1-42BF-8E3F-3901F0980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92" y="4550183"/>
            <a:ext cx="1682945" cy="1506270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1E2E74D-8C8B-4F36-8962-C32693D8015F}"/>
              </a:ext>
            </a:extLst>
          </p:cNvPr>
          <p:cNvSpPr/>
          <p:nvPr/>
        </p:nvSpPr>
        <p:spPr>
          <a:xfrm>
            <a:off x="6645630" y="5872791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67A31-1BA2-4281-B379-34ECBB2992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81" y="4391279"/>
            <a:ext cx="1090356" cy="1824078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7DD1F61-6DFB-4A10-8C25-7E81162627F8}"/>
              </a:ext>
            </a:extLst>
          </p:cNvPr>
          <p:cNvSpPr/>
          <p:nvPr/>
        </p:nvSpPr>
        <p:spPr>
          <a:xfrm>
            <a:off x="2027333" y="5836420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676442-E330-44AD-B143-D9F9DD761509}"/>
              </a:ext>
            </a:extLst>
          </p:cNvPr>
          <p:cNvGrpSpPr/>
          <p:nvPr/>
        </p:nvGrpSpPr>
        <p:grpSpPr>
          <a:xfrm>
            <a:off x="4126444" y="3789130"/>
            <a:ext cx="890210" cy="920209"/>
            <a:chOff x="3317703" y="3842238"/>
            <a:chExt cx="1011660" cy="1045752"/>
          </a:xfrm>
        </p:grpSpPr>
        <p:sp>
          <p:nvSpPr>
            <p:cNvPr id="16" name="Arrow: Bent 15">
              <a:extLst>
                <a:ext uri="{FF2B5EF4-FFF2-40B4-BE49-F238E27FC236}">
                  <a16:creationId xmlns:a16="http://schemas.microsoft.com/office/drawing/2014/main" id="{46DCCE2A-B359-49FB-BC45-9879D3AC0089}"/>
                </a:ext>
              </a:extLst>
            </p:cNvPr>
            <p:cNvSpPr/>
            <p:nvPr/>
          </p:nvSpPr>
          <p:spPr>
            <a:xfrm>
              <a:off x="3367454" y="3842238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Arrow: Bent 16">
              <a:extLst>
                <a:ext uri="{FF2B5EF4-FFF2-40B4-BE49-F238E27FC236}">
                  <a16:creationId xmlns:a16="http://schemas.microsoft.com/office/drawing/2014/main" id="{660A5787-4191-448F-903E-E549613058AA}"/>
                </a:ext>
              </a:extLst>
            </p:cNvPr>
            <p:cNvSpPr/>
            <p:nvPr/>
          </p:nvSpPr>
          <p:spPr>
            <a:xfrm rot="5400000">
              <a:off x="3861057" y="3892369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id="{4F299D35-5E01-4005-8207-BCE52BFAB72B}"/>
                </a:ext>
              </a:extLst>
            </p:cNvPr>
            <p:cNvSpPr/>
            <p:nvPr/>
          </p:nvSpPr>
          <p:spPr>
            <a:xfrm rot="10800000">
              <a:off x="3822247" y="4404413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B63A9E49-CCA3-49CC-A958-A6D253F8AADC}"/>
                </a:ext>
              </a:extLst>
            </p:cNvPr>
            <p:cNvSpPr/>
            <p:nvPr/>
          </p:nvSpPr>
          <p:spPr>
            <a:xfrm rot="16200000">
              <a:off x="3332974" y="4363074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0" y="765175"/>
            <a:ext cx="8252233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Similarities and Differences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E4B440-73FB-4E16-B93A-8F2184721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511512"/>
              </p:ext>
            </p:extLst>
          </p:nvPr>
        </p:nvGraphicFramePr>
        <p:xfrm>
          <a:off x="755649" y="1982153"/>
          <a:ext cx="7669212" cy="37704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8202">
                  <a:extLst>
                    <a:ext uri="{9D8B030D-6E8A-4147-A177-3AD203B41FA5}">
                      <a16:colId xmlns:a16="http://schemas.microsoft.com/office/drawing/2014/main" val="4187657412"/>
                    </a:ext>
                  </a:extLst>
                </a:gridCol>
                <a:gridCol w="1278202">
                  <a:extLst>
                    <a:ext uri="{9D8B030D-6E8A-4147-A177-3AD203B41FA5}">
                      <a16:colId xmlns:a16="http://schemas.microsoft.com/office/drawing/2014/main" val="1327071412"/>
                    </a:ext>
                  </a:extLst>
                </a:gridCol>
                <a:gridCol w="1278202">
                  <a:extLst>
                    <a:ext uri="{9D8B030D-6E8A-4147-A177-3AD203B41FA5}">
                      <a16:colId xmlns:a16="http://schemas.microsoft.com/office/drawing/2014/main" val="3762979819"/>
                    </a:ext>
                  </a:extLst>
                </a:gridCol>
                <a:gridCol w="1278202">
                  <a:extLst>
                    <a:ext uri="{9D8B030D-6E8A-4147-A177-3AD203B41FA5}">
                      <a16:colId xmlns:a16="http://schemas.microsoft.com/office/drawing/2014/main" val="3878154421"/>
                    </a:ext>
                  </a:extLst>
                </a:gridCol>
                <a:gridCol w="1278202">
                  <a:extLst>
                    <a:ext uri="{9D8B030D-6E8A-4147-A177-3AD203B41FA5}">
                      <a16:colId xmlns:a16="http://schemas.microsoft.com/office/drawing/2014/main" val="4245926409"/>
                    </a:ext>
                  </a:extLst>
                </a:gridCol>
                <a:gridCol w="1278202">
                  <a:extLst>
                    <a:ext uri="{9D8B030D-6E8A-4147-A177-3AD203B41FA5}">
                      <a16:colId xmlns:a16="http://schemas.microsoft.com/office/drawing/2014/main" val="4150170589"/>
                    </a:ext>
                  </a:extLst>
                </a:gridCol>
              </a:tblGrid>
              <a:tr h="102766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solidFill>
                      <a:srgbClr val="117C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Mammal</a:t>
                      </a:r>
                    </a:p>
                  </a:txBody>
                  <a:tcPr marL="91447" marR="91447" marT="45715" marB="45715" anchor="ctr">
                    <a:solidFill>
                      <a:srgbClr val="117C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Amphibian</a:t>
                      </a:r>
                    </a:p>
                  </a:txBody>
                  <a:tcPr marL="91447" marR="91447" marT="45715" marB="45715" anchor="ctr">
                    <a:solidFill>
                      <a:srgbClr val="117C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Insect –Complete Metamorphosis </a:t>
                      </a:r>
                    </a:p>
                  </a:txBody>
                  <a:tcPr marL="91447" marR="91447" marT="45715" marB="45715" anchor="ctr">
                    <a:solidFill>
                      <a:srgbClr val="117C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Insect –Incomplete Metamorphosis </a:t>
                      </a:r>
                    </a:p>
                  </a:txBody>
                  <a:tcPr marL="91447" marR="91447" marT="45715" marB="45715" anchor="ctr">
                    <a:solidFill>
                      <a:srgbClr val="117C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Bird</a:t>
                      </a:r>
                    </a:p>
                  </a:txBody>
                  <a:tcPr marL="91447" marR="91447" marT="45715" marB="45715" anchor="ctr">
                    <a:solidFill>
                      <a:srgbClr val="117C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202969"/>
                  </a:ext>
                </a:extLst>
              </a:tr>
              <a:tr h="88316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Starts as 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an egg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X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</a:t>
                      </a:r>
                      <a:endParaRPr lang="en-GB" sz="14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ym typeface="Wingdings" panose="05000000000000000000" pitchFamily="2" charset="2"/>
                        </a:rPr>
                        <a:t></a:t>
                      </a:r>
                      <a:endParaRPr lang="en-GB" sz="14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ym typeface="Wingdings" panose="05000000000000000000" pitchFamily="2" charset="2"/>
                        </a:rPr>
                        <a:t></a:t>
                      </a:r>
                      <a:endParaRPr lang="en-GB" sz="1400" dirty="0"/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ym typeface="Wingdings" panose="05000000000000000000" pitchFamily="2" charset="2"/>
                        </a:rPr>
                        <a:t></a:t>
                      </a:r>
                      <a:endParaRPr lang="en-GB" sz="1400" dirty="0"/>
                    </a:p>
                  </a:txBody>
                  <a:tcPr marL="91447" marR="91447" marT="45715" marB="45715" anchor="ctr"/>
                </a:tc>
                <a:extLst>
                  <a:ext uri="{0D108BD9-81ED-4DB2-BD59-A6C34878D82A}">
                    <a16:rowId xmlns:a16="http://schemas.microsoft.com/office/drawing/2014/main" val="2688803510"/>
                  </a:ext>
                </a:extLst>
              </a:tr>
              <a:tr h="91475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The number of stages in the life cycle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91447" marR="91447" marT="45715" marB="45715" anchor="ctr"/>
                </a:tc>
                <a:extLst>
                  <a:ext uri="{0D108BD9-81ED-4DB2-BD59-A6C34878D82A}">
                    <a16:rowId xmlns:a16="http://schemas.microsoft.com/office/drawing/2014/main" val="2499594156"/>
                  </a:ext>
                </a:extLst>
              </a:tr>
              <a:tr h="81445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Does the young look like the adult?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marL="91447" marR="91447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Yes</a:t>
                      </a:r>
                    </a:p>
                  </a:txBody>
                  <a:tcPr marL="91447" marR="91447" marT="45715" marB="45715" anchor="ctr"/>
                </a:tc>
                <a:extLst>
                  <a:ext uri="{0D108BD9-81ED-4DB2-BD59-A6C34878D82A}">
                    <a16:rowId xmlns:a16="http://schemas.microsoft.com/office/drawing/2014/main" val="187841095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9F19BCB-727E-4C7D-96D2-5FCC0DC0B46E}"/>
              </a:ext>
            </a:extLst>
          </p:cNvPr>
          <p:cNvSpPr txBox="1"/>
          <p:nvPr/>
        </p:nvSpPr>
        <p:spPr>
          <a:xfrm>
            <a:off x="755650" y="5923548"/>
            <a:ext cx="763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Can you think of any other differences between the life cycles?</a:t>
            </a:r>
          </a:p>
        </p:txBody>
      </p:sp>
    </p:spTree>
    <p:extLst>
      <p:ext uri="{BB962C8B-B14F-4D97-AF65-F5344CB8AC3E}">
        <p14:creationId xmlns:p14="http://schemas.microsoft.com/office/powerpoint/2010/main" val="22953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2ECD751-14B0-41DF-B088-43BF158A4CBE}"/>
              </a:ext>
            </a:extLst>
          </p:cNvPr>
          <p:cNvSpPr/>
          <p:nvPr/>
        </p:nvSpPr>
        <p:spPr>
          <a:xfrm>
            <a:off x="755649" y="5482150"/>
            <a:ext cx="5871485" cy="583672"/>
          </a:xfrm>
          <a:prstGeom prst="rect">
            <a:avLst/>
          </a:prstGeom>
          <a:solidFill>
            <a:srgbClr val="117C43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altLang="en-US" dirty="0">
                <a:solidFill>
                  <a:schemeClr val="bg1"/>
                </a:solidFill>
              </a:rPr>
              <a:t>Tell your partner everything you already </a:t>
            </a:r>
            <a:br>
              <a:rPr lang="en-GB" altLang="en-US" dirty="0">
                <a:solidFill>
                  <a:schemeClr val="bg1"/>
                </a:solidFill>
              </a:rPr>
            </a:br>
            <a:r>
              <a:rPr lang="en-GB" altLang="en-US" dirty="0">
                <a:solidFill>
                  <a:schemeClr val="bg1"/>
                </a:solidFill>
              </a:rPr>
              <a:t>know about these animals.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8DEF80-F450-4214-A604-1C185334EC9B}"/>
              </a:ext>
            </a:extLst>
          </p:cNvPr>
          <p:cNvSpPr/>
          <p:nvPr/>
        </p:nvSpPr>
        <p:spPr>
          <a:xfrm>
            <a:off x="755650" y="2192960"/>
            <a:ext cx="5871487" cy="583672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mammals?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EB51E1-2ED5-4EAC-9D95-23C6B6084EA1}"/>
              </a:ext>
            </a:extLst>
          </p:cNvPr>
          <p:cNvSpPr/>
          <p:nvPr/>
        </p:nvSpPr>
        <p:spPr>
          <a:xfrm>
            <a:off x="755650" y="3010226"/>
            <a:ext cx="5871486" cy="603800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amphibians?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49207A-4F26-48AA-B4A5-6C8E6EFCBB4D}"/>
              </a:ext>
            </a:extLst>
          </p:cNvPr>
          <p:cNvSpPr/>
          <p:nvPr/>
        </p:nvSpPr>
        <p:spPr>
          <a:xfrm>
            <a:off x="755649" y="3847620"/>
            <a:ext cx="5871485" cy="583672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insects?</a:t>
            </a:r>
            <a:r>
              <a:rPr lang="en-GB" b="1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6160F2-2283-419E-B4EF-F0590AA63167}"/>
              </a:ext>
            </a:extLst>
          </p:cNvPr>
          <p:cNvSpPr/>
          <p:nvPr/>
        </p:nvSpPr>
        <p:spPr>
          <a:xfrm>
            <a:off x="755650" y="4664886"/>
            <a:ext cx="5871486" cy="583672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birds?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C1CF35-546B-4D07-92A0-CB08A28EB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4593519" y="2182896"/>
            <a:ext cx="3871471" cy="3871471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What Do You Know About…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88BF9A-247A-4B59-8DE9-8E4864F4F782}"/>
              </a:ext>
            </a:extLst>
          </p:cNvPr>
          <p:cNvSpPr/>
          <p:nvPr/>
        </p:nvSpPr>
        <p:spPr>
          <a:xfrm>
            <a:off x="4572000" y="2172832"/>
            <a:ext cx="3892990" cy="3892990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65D17F1-591C-42FC-B437-4448B164AF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40"/>
          <a:stretch/>
        </p:blipFill>
        <p:spPr>
          <a:xfrm>
            <a:off x="4973782" y="1839874"/>
            <a:ext cx="3089426" cy="50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AFB79E3-6618-46AD-9CAF-8495E237905D}"/>
              </a:ext>
            </a:extLst>
          </p:cNvPr>
          <p:cNvSpPr/>
          <p:nvPr/>
        </p:nvSpPr>
        <p:spPr>
          <a:xfrm>
            <a:off x="1955549" y="4362470"/>
            <a:ext cx="6432801" cy="458384"/>
          </a:xfrm>
          <a:prstGeom prst="rect">
            <a:avLst/>
          </a:prstGeom>
          <a:solidFill>
            <a:srgbClr val="117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rtlCol="0" anchor="ctr"/>
          <a:lstStyle/>
          <a:p>
            <a:r>
              <a:rPr lang="en-GB" dirty="0"/>
              <a:t>an amphibian?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00269-2D2A-49FA-86B2-6B0EC53400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7" t="27132" r="34466" b="539"/>
          <a:stretch/>
        </p:blipFill>
        <p:spPr>
          <a:xfrm>
            <a:off x="749020" y="3832042"/>
            <a:ext cx="2161197" cy="2161197"/>
          </a:xfrm>
          <a:prstGeom prst="flowChartConnector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C40D35-EDA6-4D6A-B321-EC2DA703C93F}"/>
              </a:ext>
            </a:extLst>
          </p:cNvPr>
          <p:cNvSpPr/>
          <p:nvPr/>
        </p:nvSpPr>
        <p:spPr>
          <a:xfrm>
            <a:off x="755650" y="1991082"/>
            <a:ext cx="6432801" cy="434569"/>
          </a:xfrm>
          <a:prstGeom prst="rect">
            <a:avLst/>
          </a:prstGeom>
          <a:solidFill>
            <a:srgbClr val="117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/>
              <a:t>a mammal?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AC3AA-AB06-41E9-9C35-F6CD62F92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r="18807"/>
          <a:stretch/>
        </p:blipFill>
        <p:spPr>
          <a:xfrm>
            <a:off x="6233783" y="1983692"/>
            <a:ext cx="2154567" cy="2154567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What Is…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EDDB16-D13B-40B8-95F0-F22B958AD148}"/>
              </a:ext>
            </a:extLst>
          </p:cNvPr>
          <p:cNvSpPr/>
          <p:nvPr/>
        </p:nvSpPr>
        <p:spPr>
          <a:xfrm>
            <a:off x="755650" y="3838672"/>
            <a:ext cx="2154567" cy="2154567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DA3EEF-5DFC-4439-A658-D47BA2203ADC}"/>
              </a:ext>
            </a:extLst>
          </p:cNvPr>
          <p:cNvSpPr/>
          <p:nvPr/>
        </p:nvSpPr>
        <p:spPr>
          <a:xfrm>
            <a:off x="6233785" y="1997502"/>
            <a:ext cx="2154567" cy="2154567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841E1-AB30-43E1-9E0F-1DDFA7CCD046}"/>
              </a:ext>
            </a:extLst>
          </p:cNvPr>
          <p:cNvSpPr txBox="1"/>
          <p:nvPr/>
        </p:nvSpPr>
        <p:spPr>
          <a:xfrm>
            <a:off x="755650" y="2504118"/>
            <a:ext cx="6025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600" dirty="0"/>
              <a:t>A mammal is a warm-blooded creature that gives birth to </a:t>
            </a:r>
          </a:p>
          <a:p>
            <a:r>
              <a:rPr lang="en-GB" altLang="en-US" sz="1600" dirty="0"/>
              <a:t>live babies. A mammal has fur or hair. The largest </a:t>
            </a:r>
          </a:p>
          <a:p>
            <a:r>
              <a:rPr lang="en-GB" altLang="en-US" sz="1600" dirty="0"/>
              <a:t>mammal in the world is the blue whale and the smallest</a:t>
            </a:r>
          </a:p>
          <a:p>
            <a:r>
              <a:rPr lang="en-GB" altLang="en-US" sz="1600" dirty="0"/>
              <a:t>is the bumblebee bat.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63B84E-57DA-4CCE-801B-067085BBE7F9}"/>
              </a:ext>
            </a:extLst>
          </p:cNvPr>
          <p:cNvSpPr txBox="1"/>
          <p:nvPr/>
        </p:nvSpPr>
        <p:spPr>
          <a:xfrm>
            <a:off x="2990347" y="4880943"/>
            <a:ext cx="570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An amphibian is a cold-blooded creature. Amphibians can breathe in and out of water. Frogs and toads are amphibians.</a:t>
            </a:r>
          </a:p>
        </p:txBody>
      </p:sp>
      <p:pic>
        <p:nvPicPr>
          <p:cNvPr id="7" name="Panda">
            <a:extLst>
              <a:ext uri="{FF2B5EF4-FFF2-40B4-BE49-F238E27FC236}">
                <a16:creationId xmlns:a16="http://schemas.microsoft.com/office/drawing/2014/main" id="{F5F78591-8C78-49AC-9560-19C426603E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538" y="1880681"/>
            <a:ext cx="2337016" cy="2312748"/>
          </a:xfrm>
          <a:prstGeom prst="rect">
            <a:avLst/>
          </a:prstGeom>
        </p:spPr>
      </p:pic>
      <p:pic>
        <p:nvPicPr>
          <p:cNvPr id="27" name="Frog">
            <a:extLst>
              <a:ext uri="{FF2B5EF4-FFF2-40B4-BE49-F238E27FC236}">
                <a16:creationId xmlns:a16="http://schemas.microsoft.com/office/drawing/2014/main" id="{431DFBE2-9340-42F1-8A32-981461925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3" y="3962015"/>
            <a:ext cx="2309432" cy="18378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DE9CFB9-C5F7-4424-949F-DD458F888751}"/>
              </a:ext>
            </a:extLst>
          </p:cNvPr>
          <p:cNvSpPr txBox="1"/>
          <p:nvPr/>
        </p:nvSpPr>
        <p:spPr>
          <a:xfrm>
            <a:off x="1716984" y="6071278"/>
            <a:ext cx="5700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Click on each picture to find out more. </a:t>
            </a:r>
          </a:p>
        </p:txBody>
      </p:sp>
    </p:spTree>
    <p:extLst>
      <p:ext uri="{BB962C8B-B14F-4D97-AF65-F5344CB8AC3E}">
        <p14:creationId xmlns:p14="http://schemas.microsoft.com/office/powerpoint/2010/main" val="19854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AFB79E3-6618-46AD-9CAF-8495E237905D}"/>
              </a:ext>
            </a:extLst>
          </p:cNvPr>
          <p:cNvSpPr/>
          <p:nvPr/>
        </p:nvSpPr>
        <p:spPr>
          <a:xfrm>
            <a:off x="1955549" y="4362470"/>
            <a:ext cx="6432801" cy="458384"/>
          </a:xfrm>
          <a:prstGeom prst="rect">
            <a:avLst/>
          </a:prstGeom>
          <a:solidFill>
            <a:srgbClr val="117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rtlCol="0" anchor="ctr"/>
          <a:lstStyle/>
          <a:p>
            <a:r>
              <a:rPr lang="en-GB" dirty="0"/>
              <a:t>a bird?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EFCD09-A4BA-4429-A17C-BBCF44BC93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8" r="16748"/>
          <a:stretch/>
        </p:blipFill>
        <p:spPr>
          <a:xfrm>
            <a:off x="746595" y="3838672"/>
            <a:ext cx="2154567" cy="2154567"/>
          </a:xfrm>
          <a:prstGeom prst="flowChartConnector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C40D35-EDA6-4D6A-B321-EC2DA703C93F}"/>
              </a:ext>
            </a:extLst>
          </p:cNvPr>
          <p:cNvSpPr/>
          <p:nvPr/>
        </p:nvSpPr>
        <p:spPr>
          <a:xfrm>
            <a:off x="755650" y="1991082"/>
            <a:ext cx="6432801" cy="434569"/>
          </a:xfrm>
          <a:prstGeom prst="rect">
            <a:avLst/>
          </a:prstGeom>
          <a:solidFill>
            <a:srgbClr val="117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/>
              <a:t>an insect?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A73187-4F2C-4381-A2C0-CE91140804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4" r="14644"/>
          <a:stretch/>
        </p:blipFill>
        <p:spPr>
          <a:xfrm>
            <a:off x="6242838" y="1983692"/>
            <a:ext cx="2154567" cy="2154567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What Is…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EDDB16-D13B-40B8-95F0-F22B958AD148}"/>
              </a:ext>
            </a:extLst>
          </p:cNvPr>
          <p:cNvSpPr/>
          <p:nvPr/>
        </p:nvSpPr>
        <p:spPr>
          <a:xfrm>
            <a:off x="755650" y="3838672"/>
            <a:ext cx="2154567" cy="2154567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6DA3EEF-5DFC-4439-A658-D47BA2203ADC}"/>
              </a:ext>
            </a:extLst>
          </p:cNvPr>
          <p:cNvSpPr/>
          <p:nvPr/>
        </p:nvSpPr>
        <p:spPr>
          <a:xfrm>
            <a:off x="6233785" y="1997502"/>
            <a:ext cx="2154567" cy="2154567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841E1-AB30-43E1-9E0F-1DDFA7CCD046}"/>
              </a:ext>
            </a:extLst>
          </p:cNvPr>
          <p:cNvSpPr txBox="1"/>
          <p:nvPr/>
        </p:nvSpPr>
        <p:spPr>
          <a:xfrm>
            <a:off x="755650" y="2504118"/>
            <a:ext cx="6025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An insect is a creature whose body is split into three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sections called the head, the thorax and the abdomen.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Insects have an exoskeleton. There are around one million species of insects, including ants, bees and butterflies.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63B84E-57DA-4CCE-801B-067085BBE7F9}"/>
              </a:ext>
            </a:extLst>
          </p:cNvPr>
          <p:cNvSpPr txBox="1"/>
          <p:nvPr/>
        </p:nvSpPr>
        <p:spPr>
          <a:xfrm>
            <a:off x="2990347" y="4880943"/>
            <a:ext cx="570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A bird is a vertebrate. It has a beak, feathers and wings, although not all birds can fly. Owls, swans and sparrows are all species of birds.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E9CFB9-C5F7-4424-949F-DD458F888751}"/>
              </a:ext>
            </a:extLst>
          </p:cNvPr>
          <p:cNvSpPr txBox="1"/>
          <p:nvPr/>
        </p:nvSpPr>
        <p:spPr>
          <a:xfrm>
            <a:off x="1716984" y="6071278"/>
            <a:ext cx="5700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Click on each picture to find out more. </a:t>
            </a:r>
          </a:p>
        </p:txBody>
      </p:sp>
      <p:pic>
        <p:nvPicPr>
          <p:cNvPr id="17" name="butterfly">
            <a:extLst>
              <a:ext uri="{FF2B5EF4-FFF2-40B4-BE49-F238E27FC236}">
                <a16:creationId xmlns:a16="http://schemas.microsoft.com/office/drawing/2014/main" id="{C895368C-4F5D-4273-AC0A-B91B3A8F0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9250">
            <a:off x="5986495" y="2349600"/>
            <a:ext cx="2667253" cy="1450377"/>
          </a:xfrm>
          <a:prstGeom prst="rect">
            <a:avLst/>
          </a:prstGeom>
        </p:spPr>
      </p:pic>
      <p:pic>
        <p:nvPicPr>
          <p:cNvPr id="29" name="bird">
            <a:extLst>
              <a:ext uri="{FF2B5EF4-FFF2-40B4-BE49-F238E27FC236}">
                <a16:creationId xmlns:a16="http://schemas.microsoft.com/office/drawing/2014/main" id="{6C303C95-79ED-4DD9-9B1B-BE90A412C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651" y="3957041"/>
            <a:ext cx="2299908" cy="163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2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Life Cycles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841E1-AB30-43E1-9E0F-1DDFA7CCD046}"/>
              </a:ext>
            </a:extLst>
          </p:cNvPr>
          <p:cNvSpPr txBox="1"/>
          <p:nvPr/>
        </p:nvSpPr>
        <p:spPr>
          <a:xfrm>
            <a:off x="751124" y="191564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 one minute, draw a life cycle of any creature.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Include as much detail as possible.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66456A7-E4BA-40A4-8171-AC0BE85922F2}"/>
              </a:ext>
            </a:extLst>
          </p:cNvPr>
          <p:cNvSpPr/>
          <p:nvPr/>
        </p:nvSpPr>
        <p:spPr>
          <a:xfrm>
            <a:off x="2960484" y="2867827"/>
            <a:ext cx="3213980" cy="3213980"/>
          </a:xfrm>
          <a:prstGeom prst="ellipse">
            <a:avLst/>
          </a:prstGeom>
          <a:solidFill>
            <a:srgbClr val="117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/>
              <a:t>1 Minute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2DEE36-FA22-44F0-8703-7F0AC32CAE84}"/>
              </a:ext>
            </a:extLst>
          </p:cNvPr>
          <p:cNvSpPr/>
          <p:nvPr/>
        </p:nvSpPr>
        <p:spPr>
          <a:xfrm>
            <a:off x="2960484" y="2867827"/>
            <a:ext cx="3213980" cy="32139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99888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B7AA1FA-B16C-4781-BF6F-8A831C81558C}"/>
              </a:ext>
            </a:extLst>
          </p:cNvPr>
          <p:cNvSpPr txBox="1"/>
          <p:nvPr/>
        </p:nvSpPr>
        <p:spPr>
          <a:xfrm>
            <a:off x="4207913" y="5089903"/>
            <a:ext cx="3485324" cy="1002921"/>
          </a:xfrm>
          <a:prstGeom prst="rect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Main period of growth and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developing independence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from the parents.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F96356-6E52-4BD5-A40B-2E82F0356500}"/>
              </a:ext>
            </a:extLst>
          </p:cNvPr>
          <p:cNvSpPr txBox="1"/>
          <p:nvPr/>
        </p:nvSpPr>
        <p:spPr>
          <a:xfrm>
            <a:off x="4576529" y="2334199"/>
            <a:ext cx="3811821" cy="1122376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936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Embryo growing inside the mother, where it is completely reliant upon the mother.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E3D529-BC98-4ED1-B6A3-907A47F6E276}"/>
              </a:ext>
            </a:extLst>
          </p:cNvPr>
          <p:cNvSpPr txBox="1"/>
          <p:nvPr/>
        </p:nvSpPr>
        <p:spPr>
          <a:xfrm>
            <a:off x="1538903" y="2066453"/>
            <a:ext cx="1506270" cy="327323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Independent adult usually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seeks company from the opposite sex and mates. Adult female nurses their young.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The Life Cycle of a Mammal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808C37-3113-431A-BFFC-6E6726328E4E}"/>
              </a:ext>
            </a:extLst>
          </p:cNvPr>
          <p:cNvSpPr/>
          <p:nvPr/>
        </p:nvSpPr>
        <p:spPr>
          <a:xfrm>
            <a:off x="3818864" y="1905145"/>
            <a:ext cx="1506271" cy="15062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D7F47BA-5855-4D51-B7E6-2A3B2AD7BB2F}"/>
              </a:ext>
            </a:extLst>
          </p:cNvPr>
          <p:cNvSpPr/>
          <p:nvPr/>
        </p:nvSpPr>
        <p:spPr>
          <a:xfrm>
            <a:off x="6940102" y="4586554"/>
            <a:ext cx="1506271" cy="1506271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BD73C2-B574-4E29-B32C-8C64C84B42E9}"/>
              </a:ext>
            </a:extLst>
          </p:cNvPr>
          <p:cNvSpPr/>
          <p:nvPr/>
        </p:nvSpPr>
        <p:spPr>
          <a:xfrm>
            <a:off x="1538902" y="4586553"/>
            <a:ext cx="1506271" cy="15062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18567E-B216-49DA-B90F-11E4B60B782C}"/>
              </a:ext>
            </a:extLst>
          </p:cNvPr>
          <p:cNvSpPr/>
          <p:nvPr/>
        </p:nvSpPr>
        <p:spPr>
          <a:xfrm>
            <a:off x="4351967" y="3191383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9BCB701-5361-4F55-83BB-B128EA6B7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54" y="2040834"/>
            <a:ext cx="641050" cy="112237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13AED49-90AA-4BAF-A216-B1C151ED8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02" y="4696570"/>
            <a:ext cx="1197669" cy="150627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1E2E74D-8C8B-4F36-8962-C32693D8015F}"/>
              </a:ext>
            </a:extLst>
          </p:cNvPr>
          <p:cNvSpPr/>
          <p:nvPr/>
        </p:nvSpPr>
        <p:spPr>
          <a:xfrm>
            <a:off x="7486904" y="5872791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B627210-F63E-4BBF-AA33-B93B2593DE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650" y="4002872"/>
            <a:ext cx="2470387" cy="219129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97DD1F61-6DFB-4A10-8C25-7E81162627F8}"/>
              </a:ext>
            </a:extLst>
          </p:cNvPr>
          <p:cNvSpPr/>
          <p:nvPr/>
        </p:nvSpPr>
        <p:spPr>
          <a:xfrm>
            <a:off x="2027333" y="5836420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E2B581-601B-407B-A271-2563ACA3794D}"/>
              </a:ext>
            </a:extLst>
          </p:cNvPr>
          <p:cNvGrpSpPr/>
          <p:nvPr/>
        </p:nvGrpSpPr>
        <p:grpSpPr>
          <a:xfrm>
            <a:off x="4108860" y="3815506"/>
            <a:ext cx="890210" cy="920209"/>
            <a:chOff x="3317703" y="3842238"/>
            <a:chExt cx="1011660" cy="1045752"/>
          </a:xfrm>
        </p:grpSpPr>
        <p:sp>
          <p:nvSpPr>
            <p:cNvPr id="4" name="Arrow: Bent 3">
              <a:extLst>
                <a:ext uri="{FF2B5EF4-FFF2-40B4-BE49-F238E27FC236}">
                  <a16:creationId xmlns:a16="http://schemas.microsoft.com/office/drawing/2014/main" id="{559460B6-CE66-4194-89CE-3EB0BB331F43}"/>
                </a:ext>
              </a:extLst>
            </p:cNvPr>
            <p:cNvSpPr/>
            <p:nvPr/>
          </p:nvSpPr>
          <p:spPr>
            <a:xfrm>
              <a:off x="3367454" y="3842238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Arrow: Bent 16">
              <a:extLst>
                <a:ext uri="{FF2B5EF4-FFF2-40B4-BE49-F238E27FC236}">
                  <a16:creationId xmlns:a16="http://schemas.microsoft.com/office/drawing/2014/main" id="{DDE96DEE-6191-4F57-AF45-D3AA843C3CDD}"/>
                </a:ext>
              </a:extLst>
            </p:cNvPr>
            <p:cNvSpPr/>
            <p:nvPr/>
          </p:nvSpPr>
          <p:spPr>
            <a:xfrm rot="5400000">
              <a:off x="3861057" y="3892369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Arrow: Bent 17">
              <a:extLst>
                <a:ext uri="{FF2B5EF4-FFF2-40B4-BE49-F238E27FC236}">
                  <a16:creationId xmlns:a16="http://schemas.microsoft.com/office/drawing/2014/main" id="{C9F767F2-2DD0-4415-8348-607008E3F1E1}"/>
                </a:ext>
              </a:extLst>
            </p:cNvPr>
            <p:cNvSpPr/>
            <p:nvPr/>
          </p:nvSpPr>
          <p:spPr>
            <a:xfrm rot="10800000">
              <a:off x="3822247" y="4404413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Arrow: Bent 18">
              <a:extLst>
                <a:ext uri="{FF2B5EF4-FFF2-40B4-BE49-F238E27FC236}">
                  <a16:creationId xmlns:a16="http://schemas.microsoft.com/office/drawing/2014/main" id="{0B3823EA-60ED-4041-B047-694F156B8D58}"/>
                </a:ext>
              </a:extLst>
            </p:cNvPr>
            <p:cNvSpPr/>
            <p:nvPr/>
          </p:nvSpPr>
          <p:spPr>
            <a:xfrm rot="16200000">
              <a:off x="3332974" y="4363074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36105113-1B2A-4F12-BF7F-4EE4EDEBE09C}"/>
              </a:ext>
            </a:extLst>
          </p:cNvPr>
          <p:cNvSpPr txBox="1"/>
          <p:nvPr/>
        </p:nvSpPr>
        <p:spPr>
          <a:xfrm>
            <a:off x="832919" y="5050511"/>
            <a:ext cx="3739081" cy="1031467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08000" rIns="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tadpole grows fins and a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stronger tail. Then, it develops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lungs and hind legs.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1521515-80E3-4E2E-B7E0-40033277E8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12372"/>
          <a:stretch/>
        </p:blipFill>
        <p:spPr>
          <a:xfrm>
            <a:off x="4153499" y="5006266"/>
            <a:ext cx="1196256" cy="1196256"/>
          </a:xfrm>
          <a:prstGeom prst="flowChartConnector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3A5F260-D354-46F3-A091-09AE5A1EBEA2}"/>
              </a:ext>
            </a:extLst>
          </p:cNvPr>
          <p:cNvSpPr txBox="1"/>
          <p:nvPr/>
        </p:nvSpPr>
        <p:spPr>
          <a:xfrm>
            <a:off x="1366732" y="3541873"/>
            <a:ext cx="3064838" cy="1348493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612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/>
              <a:t>The tadpole grows front legs and its tail shortens. It uses nutrients in its tail as food. It jumps out of the water on to land.</a:t>
            </a:r>
            <a:endParaRPr lang="en-GB" altLang="en-US" sz="1600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20EB65F8-89AE-4B77-9F9F-A417A1AAA2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0" t="4172" r="-1668" b="1249"/>
          <a:stretch/>
        </p:blipFill>
        <p:spPr>
          <a:xfrm>
            <a:off x="727130" y="3682171"/>
            <a:ext cx="1175659" cy="1175659"/>
          </a:xfrm>
          <a:prstGeom prst="flowChartConnector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F64D53F-0098-4191-AE1C-BF7E162C2835}"/>
              </a:ext>
            </a:extLst>
          </p:cNvPr>
          <p:cNvSpPr txBox="1"/>
          <p:nvPr/>
        </p:nvSpPr>
        <p:spPr>
          <a:xfrm>
            <a:off x="5450186" y="5047880"/>
            <a:ext cx="2169293" cy="1031467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08000" rIns="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It swims and eats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plants. It breathes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through gills.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B0A131-A8D1-4CFB-BF30-1585ACB2B2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r="19865"/>
          <a:stretch/>
        </p:blipFill>
        <p:spPr>
          <a:xfrm>
            <a:off x="7241211" y="4913378"/>
            <a:ext cx="1187702" cy="1187702"/>
          </a:xfrm>
          <a:prstGeom prst="flowChartConnector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D4230-F6EE-48FB-85E1-4747BDAD1825}"/>
              </a:ext>
            </a:extLst>
          </p:cNvPr>
          <p:cNvSpPr txBox="1"/>
          <p:nvPr/>
        </p:nvSpPr>
        <p:spPr>
          <a:xfrm>
            <a:off x="5600699" y="3478338"/>
            <a:ext cx="2014805" cy="123394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80000" rIns="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After 2-25 days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tadpole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hatches from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egg.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3813F6-1F5D-47E5-835C-36AC3EBC0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7233187" y="3366173"/>
            <a:ext cx="1187702" cy="1187702"/>
          </a:xfrm>
          <a:prstGeom prst="flowChartConnector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F96356-6E52-4BD5-A40B-2E82F0356500}"/>
              </a:ext>
            </a:extLst>
          </p:cNvPr>
          <p:cNvSpPr txBox="1"/>
          <p:nvPr/>
        </p:nvSpPr>
        <p:spPr>
          <a:xfrm>
            <a:off x="5236953" y="2022038"/>
            <a:ext cx="3191960" cy="874683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936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female lays a mass of eggs which are fertilized by the male.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1C020-F69A-419D-A039-8C3F4C3277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 r="16727"/>
          <a:stretch/>
        </p:blipFill>
        <p:spPr>
          <a:xfrm>
            <a:off x="4870295" y="1898669"/>
            <a:ext cx="1187703" cy="1187703"/>
          </a:xfrm>
          <a:prstGeom prst="flowChartConnector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The Life Cycle of an Amphibian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808C37-3113-431A-BFFC-6E6726328E4E}"/>
              </a:ext>
            </a:extLst>
          </p:cNvPr>
          <p:cNvSpPr/>
          <p:nvPr/>
        </p:nvSpPr>
        <p:spPr>
          <a:xfrm>
            <a:off x="4870295" y="1892103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18567E-B216-49DA-B90F-11E4B60B782C}"/>
              </a:ext>
            </a:extLst>
          </p:cNvPr>
          <p:cNvSpPr/>
          <p:nvPr/>
        </p:nvSpPr>
        <p:spPr>
          <a:xfrm>
            <a:off x="5248639" y="2840834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043F11-1DCF-4F80-B799-0E5A81DC5F95}"/>
              </a:ext>
            </a:extLst>
          </p:cNvPr>
          <p:cNvSpPr/>
          <p:nvPr/>
        </p:nvSpPr>
        <p:spPr>
          <a:xfrm>
            <a:off x="7233187" y="3352212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FB35E8E-C7BC-4B60-9CE3-4483FA03521D}"/>
              </a:ext>
            </a:extLst>
          </p:cNvPr>
          <p:cNvSpPr/>
          <p:nvPr/>
        </p:nvSpPr>
        <p:spPr>
          <a:xfrm>
            <a:off x="7611531" y="4300943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221062-7FAD-4B8C-9333-DF69BD2F0509}"/>
              </a:ext>
            </a:extLst>
          </p:cNvPr>
          <p:cNvSpPr/>
          <p:nvPr/>
        </p:nvSpPr>
        <p:spPr>
          <a:xfrm>
            <a:off x="7237161" y="4921754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0449543-B101-4247-94CF-031998AFB145}"/>
              </a:ext>
            </a:extLst>
          </p:cNvPr>
          <p:cNvSpPr/>
          <p:nvPr/>
        </p:nvSpPr>
        <p:spPr>
          <a:xfrm>
            <a:off x="7615505" y="5842792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2AF07E0-2EF5-492A-A186-7EDF945254DE}"/>
              </a:ext>
            </a:extLst>
          </p:cNvPr>
          <p:cNvSpPr/>
          <p:nvPr/>
        </p:nvSpPr>
        <p:spPr>
          <a:xfrm>
            <a:off x="4153499" y="4988608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681748A-7BAF-4216-AB46-8899283A6C81}"/>
              </a:ext>
            </a:extLst>
          </p:cNvPr>
          <p:cNvSpPr/>
          <p:nvPr/>
        </p:nvSpPr>
        <p:spPr>
          <a:xfrm>
            <a:off x="4531843" y="5909646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692E1EA-F78B-40C9-AA49-3E7A0C65DBC6}"/>
              </a:ext>
            </a:extLst>
          </p:cNvPr>
          <p:cNvSpPr/>
          <p:nvPr/>
        </p:nvSpPr>
        <p:spPr>
          <a:xfrm>
            <a:off x="715087" y="3671891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256C902-BAFF-420E-A3B4-D607C9CC817E}"/>
              </a:ext>
            </a:extLst>
          </p:cNvPr>
          <p:cNvSpPr/>
          <p:nvPr/>
        </p:nvSpPr>
        <p:spPr>
          <a:xfrm>
            <a:off x="1088905" y="4561597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37EFF2-9910-48AF-8DD1-B118E0B72BAC}"/>
              </a:ext>
            </a:extLst>
          </p:cNvPr>
          <p:cNvSpPr txBox="1"/>
          <p:nvPr/>
        </p:nvSpPr>
        <p:spPr>
          <a:xfrm>
            <a:off x="1393963" y="2022037"/>
            <a:ext cx="3359899" cy="134413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612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tail disappears and it starts to eat insects instead of plants. It takes 2-4 years to become an adult, when it can lay eggs. 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5CBC631-D9F4-4C8F-A8E7-EF01690B97AD}"/>
              </a:ext>
            </a:extLst>
          </p:cNvPr>
          <p:cNvSpPr/>
          <p:nvPr/>
        </p:nvSpPr>
        <p:spPr>
          <a:xfrm>
            <a:off x="754544" y="1916488"/>
            <a:ext cx="1187702" cy="1187702"/>
          </a:xfrm>
          <a:prstGeom prst="ellipse">
            <a:avLst/>
          </a:prstGeom>
          <a:solidFill>
            <a:srgbClr val="FFFFFF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2AD4E4-F3F9-4645-B8EC-6D425E9B01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07" y="5272732"/>
            <a:ext cx="1611344" cy="52959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57CF0D1-D348-42ED-8BE7-6805317C41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8" y="1821384"/>
            <a:ext cx="1399402" cy="1102119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CC4F43EA-7F96-4650-A297-1D30FEEC7AD8}"/>
              </a:ext>
            </a:extLst>
          </p:cNvPr>
          <p:cNvSpPr/>
          <p:nvPr/>
        </p:nvSpPr>
        <p:spPr>
          <a:xfrm>
            <a:off x="1132888" y="2865219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BD09B5-2708-47B0-9457-774AA41BDF41}"/>
              </a:ext>
            </a:extLst>
          </p:cNvPr>
          <p:cNvGrpSpPr/>
          <p:nvPr/>
        </p:nvGrpSpPr>
        <p:grpSpPr>
          <a:xfrm>
            <a:off x="4559976" y="3648075"/>
            <a:ext cx="890210" cy="920209"/>
            <a:chOff x="3317703" y="3842238"/>
            <a:chExt cx="1011660" cy="1045752"/>
          </a:xfrm>
        </p:grpSpPr>
        <p:sp>
          <p:nvSpPr>
            <p:cNvPr id="30" name="Arrow: Bent 29">
              <a:extLst>
                <a:ext uri="{FF2B5EF4-FFF2-40B4-BE49-F238E27FC236}">
                  <a16:creationId xmlns:a16="http://schemas.microsoft.com/office/drawing/2014/main" id="{53354E54-9D99-4B5B-BBA7-E904C7F4762E}"/>
                </a:ext>
              </a:extLst>
            </p:cNvPr>
            <p:cNvSpPr/>
            <p:nvPr/>
          </p:nvSpPr>
          <p:spPr>
            <a:xfrm>
              <a:off x="3367454" y="3842238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Arrow: Bent 30">
              <a:extLst>
                <a:ext uri="{FF2B5EF4-FFF2-40B4-BE49-F238E27FC236}">
                  <a16:creationId xmlns:a16="http://schemas.microsoft.com/office/drawing/2014/main" id="{FBC38AA6-64CF-4FF7-8DBB-6FCAB6C48C3F}"/>
                </a:ext>
              </a:extLst>
            </p:cNvPr>
            <p:cNvSpPr/>
            <p:nvPr/>
          </p:nvSpPr>
          <p:spPr>
            <a:xfrm rot="5400000">
              <a:off x="3861057" y="3892369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Arrow: Bent 31">
              <a:extLst>
                <a:ext uri="{FF2B5EF4-FFF2-40B4-BE49-F238E27FC236}">
                  <a16:creationId xmlns:a16="http://schemas.microsoft.com/office/drawing/2014/main" id="{D65FBF6B-339A-4827-8F9C-E8B1D3175150}"/>
                </a:ext>
              </a:extLst>
            </p:cNvPr>
            <p:cNvSpPr/>
            <p:nvPr/>
          </p:nvSpPr>
          <p:spPr>
            <a:xfrm rot="10800000">
              <a:off x="3822247" y="4404413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Arrow: Bent 32">
              <a:extLst>
                <a:ext uri="{FF2B5EF4-FFF2-40B4-BE49-F238E27FC236}">
                  <a16:creationId xmlns:a16="http://schemas.microsoft.com/office/drawing/2014/main" id="{ACCA0A16-FBC8-4A1A-B0AB-BAD9EDF651FE}"/>
                </a:ext>
              </a:extLst>
            </p:cNvPr>
            <p:cNvSpPr/>
            <p:nvPr/>
          </p:nvSpPr>
          <p:spPr>
            <a:xfrm rot="16200000">
              <a:off x="3332974" y="4363074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0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5" grpId="0" animBg="1"/>
      <p:bldP spid="16" grpId="0" animBg="1"/>
      <p:bldP spid="26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3600" b="0" dirty="0">
                <a:solidFill>
                  <a:schemeClr val="bg1"/>
                </a:solidFill>
                <a:latin typeface="Twinkl SemiBold" pitchFamily="2" charset="0"/>
              </a:rPr>
              <a:t>Insects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E4806C-4B84-4F92-BB04-C2A61344E689}"/>
              </a:ext>
            </a:extLst>
          </p:cNvPr>
          <p:cNvSpPr txBox="1"/>
          <p:nvPr/>
        </p:nvSpPr>
        <p:spPr>
          <a:xfrm>
            <a:off x="751124" y="191564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Insects come under two categories. ‘Metamorphosis’ means ‘to change’. Click on a heading to find out more.</a:t>
            </a:r>
          </a:p>
        </p:txBody>
      </p:sp>
      <p:sp>
        <p:nvSpPr>
          <p:cNvPr id="3" name="Complete">
            <a:extLst>
              <a:ext uri="{FF2B5EF4-FFF2-40B4-BE49-F238E27FC236}">
                <a16:creationId xmlns:a16="http://schemas.microsoft.com/office/drawing/2014/main" id="{AC1C096D-AA7D-4EC5-9249-49E92973B1AC}"/>
              </a:ext>
            </a:extLst>
          </p:cNvPr>
          <p:cNvSpPr/>
          <p:nvPr/>
        </p:nvSpPr>
        <p:spPr>
          <a:xfrm>
            <a:off x="751124" y="2743200"/>
            <a:ext cx="3820876" cy="685800"/>
          </a:xfrm>
          <a:prstGeom prst="rect">
            <a:avLst/>
          </a:prstGeom>
          <a:solidFill>
            <a:srgbClr val="117C43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Complete Metamorphosis</a:t>
            </a:r>
          </a:p>
        </p:txBody>
      </p:sp>
      <p:sp>
        <p:nvSpPr>
          <p:cNvPr id="30" name="Incomplete">
            <a:extLst>
              <a:ext uri="{FF2B5EF4-FFF2-40B4-BE49-F238E27FC236}">
                <a16:creationId xmlns:a16="http://schemas.microsoft.com/office/drawing/2014/main" id="{E320CE21-6D94-4661-9BCC-872FE35B745C}"/>
              </a:ext>
            </a:extLst>
          </p:cNvPr>
          <p:cNvSpPr/>
          <p:nvPr/>
        </p:nvSpPr>
        <p:spPr>
          <a:xfrm>
            <a:off x="4562947" y="2743200"/>
            <a:ext cx="3861915" cy="685800"/>
          </a:xfrm>
          <a:prstGeom prst="rect">
            <a:avLst/>
          </a:prstGeom>
          <a:solidFill>
            <a:srgbClr val="117C43"/>
          </a:solidFill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Incomplete Metamorphosis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6D6248-EB0B-4AEA-9DBB-83F5BE3A7875}"/>
              </a:ext>
            </a:extLst>
          </p:cNvPr>
          <p:cNvSpPr txBox="1"/>
          <p:nvPr/>
        </p:nvSpPr>
        <p:spPr>
          <a:xfrm>
            <a:off x="755650" y="3429001"/>
            <a:ext cx="3807298" cy="1378390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08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life cycle of these insects has four stages: egg, larva, pupa and adult. Insects in this category include beetles, butterflies and flies.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49FB29-1588-4A76-A1AC-53A9664D4C53}"/>
              </a:ext>
            </a:extLst>
          </p:cNvPr>
          <p:cNvSpPr txBox="1"/>
          <p:nvPr/>
        </p:nvSpPr>
        <p:spPr>
          <a:xfrm>
            <a:off x="4562947" y="3425228"/>
            <a:ext cx="3861915" cy="1378390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08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life cycle of these insects has three stages: egg, nymph and adult.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Insects in this category include grasshoppers, crickets and cockroaches.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04AF3-E709-460B-BEDA-0916EB5D0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792">
            <a:off x="1571188" y="4700418"/>
            <a:ext cx="2478405" cy="1347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417A04-C0F0-4FEC-A532-503B43BE4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2932" y="4594582"/>
            <a:ext cx="2492926" cy="15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36105113-1B2A-4F12-BF7F-4EE4EDEBE09C}"/>
              </a:ext>
            </a:extLst>
          </p:cNvPr>
          <p:cNvSpPr txBox="1"/>
          <p:nvPr/>
        </p:nvSpPr>
        <p:spPr>
          <a:xfrm>
            <a:off x="724020" y="2164447"/>
            <a:ext cx="2920710" cy="1386048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36000" rIns="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/>
              <a:t>It metamorphoses into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/>
              <a:t>an adult which breaks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/>
              <a:t>out of the pupa, matures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/>
              <a:t>and lays eggs.</a:t>
            </a:r>
            <a:endParaRPr lang="en-GB" alt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7C5799-D9DC-453E-A7B5-444545C2C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3030158" y="2072477"/>
            <a:ext cx="1208423" cy="1208423"/>
          </a:xfrm>
          <a:prstGeom prst="flowChartConnector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F64D53F-0098-4191-AE1C-BF7E162C2835}"/>
              </a:ext>
            </a:extLst>
          </p:cNvPr>
          <p:cNvSpPr txBox="1"/>
          <p:nvPr/>
        </p:nvSpPr>
        <p:spPr>
          <a:xfrm>
            <a:off x="1591435" y="5214572"/>
            <a:ext cx="5294292" cy="661127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504000" rIns="396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The pupa is usually where a hard case is formed around the larva.</a:t>
            </a:r>
          </a:p>
        </p:txBody>
      </p:sp>
      <p:pic>
        <p:nvPicPr>
          <p:cNvPr id="2052" name="Picture 4" descr="Image result for butterfly pupa">
            <a:extLst>
              <a:ext uri="{FF2B5EF4-FFF2-40B4-BE49-F238E27FC236}">
                <a16:creationId xmlns:a16="http://schemas.microsoft.com/office/drawing/2014/main" id="{C58A7E72-77C8-489E-82F3-CE7224A04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8" t="-15" r="18004" b="15"/>
          <a:stretch/>
        </p:blipFill>
        <p:spPr bwMode="auto">
          <a:xfrm>
            <a:off x="755650" y="4880042"/>
            <a:ext cx="1212783" cy="121278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D4230-F6EE-48FB-85E1-4747BDAD1825}"/>
              </a:ext>
            </a:extLst>
          </p:cNvPr>
          <p:cNvSpPr txBox="1"/>
          <p:nvPr/>
        </p:nvSpPr>
        <p:spPr>
          <a:xfrm>
            <a:off x="5236953" y="3369943"/>
            <a:ext cx="2427298" cy="1661545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180000" rIns="216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Egg hatches into a larva. This varies depending on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species. Common forms are caterpillars, maggots, grubs.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69676A-BE2C-4C19-9435-2C623DA60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7225318" y="3369943"/>
            <a:ext cx="1194255" cy="1194255"/>
          </a:xfrm>
          <a:prstGeom prst="flowChartConnector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F96356-6E52-4BD5-A40B-2E82F0356500}"/>
              </a:ext>
            </a:extLst>
          </p:cNvPr>
          <p:cNvSpPr txBox="1"/>
          <p:nvPr/>
        </p:nvSpPr>
        <p:spPr>
          <a:xfrm>
            <a:off x="5236953" y="2022038"/>
            <a:ext cx="3191960" cy="874683"/>
          </a:xfrm>
          <a:prstGeom prst="rect">
            <a:avLst/>
          </a:prstGeom>
          <a:solidFill>
            <a:schemeClr val="bg1"/>
          </a:solidFill>
          <a:ln w="38100">
            <a:solidFill>
              <a:srgbClr val="117C43"/>
            </a:solidFill>
          </a:ln>
        </p:spPr>
        <p:txBody>
          <a:bodyPr wrap="square" lIns="936000" rIns="108000" rtlCol="0" anchor="ctr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Eggs are laid by the female insect.</a:t>
            </a:r>
          </a:p>
        </p:txBody>
      </p:sp>
      <p:pic>
        <p:nvPicPr>
          <p:cNvPr id="2050" name="Picture 2" descr="Image result for butterfly egg">
            <a:extLst>
              <a:ext uri="{FF2B5EF4-FFF2-40B4-BE49-F238E27FC236}">
                <a16:creationId xmlns:a16="http://schemas.microsoft.com/office/drawing/2014/main" id="{E1783392-8B55-4987-A1CD-0D425FA69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r="16694"/>
          <a:stretch/>
        </p:blipFill>
        <p:spPr bwMode="auto">
          <a:xfrm>
            <a:off x="4863979" y="1879796"/>
            <a:ext cx="1194018" cy="1194018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3621" y="765175"/>
            <a:ext cx="8247706" cy="994306"/>
          </a:xfrm>
          <a:prstGeom prst="roundRect">
            <a:avLst>
              <a:gd name="adj" fmla="val 0"/>
            </a:avLst>
          </a:prstGeom>
          <a:solidFill>
            <a:srgbClr val="117C43"/>
          </a:solidFill>
        </p:spPr>
        <p:txBody>
          <a:bodyPr/>
          <a:lstStyle/>
          <a:p>
            <a:r>
              <a:rPr lang="en-GB" sz="2400" b="0" dirty="0">
                <a:solidFill>
                  <a:schemeClr val="bg1"/>
                </a:solidFill>
                <a:latin typeface="Twinkl SemiBold" pitchFamily="2" charset="0"/>
              </a:rPr>
              <a:t>The Life Cycle of an Insect (Complete Metamorphosis)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B808C37-3113-431A-BFFC-6E6726328E4E}"/>
              </a:ext>
            </a:extLst>
          </p:cNvPr>
          <p:cNvSpPr/>
          <p:nvPr/>
        </p:nvSpPr>
        <p:spPr>
          <a:xfrm>
            <a:off x="4870295" y="1892103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D18567E-B216-49DA-B90F-11E4B60B782C}"/>
              </a:ext>
            </a:extLst>
          </p:cNvPr>
          <p:cNvSpPr/>
          <p:nvPr/>
        </p:nvSpPr>
        <p:spPr>
          <a:xfrm>
            <a:off x="5248639" y="2840834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8043F11-1DCF-4F80-B799-0E5A81DC5F95}"/>
              </a:ext>
            </a:extLst>
          </p:cNvPr>
          <p:cNvSpPr/>
          <p:nvPr/>
        </p:nvSpPr>
        <p:spPr>
          <a:xfrm>
            <a:off x="7233187" y="3352212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FB35E8E-C7BC-4B60-9CE3-4483FA03521D}"/>
              </a:ext>
            </a:extLst>
          </p:cNvPr>
          <p:cNvSpPr/>
          <p:nvPr/>
        </p:nvSpPr>
        <p:spPr>
          <a:xfrm>
            <a:off x="7611531" y="4300943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A221062-7FAD-4B8C-9333-DF69BD2F0509}"/>
              </a:ext>
            </a:extLst>
          </p:cNvPr>
          <p:cNvSpPr/>
          <p:nvPr/>
        </p:nvSpPr>
        <p:spPr>
          <a:xfrm>
            <a:off x="772716" y="4880043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0449543-B101-4247-94CF-031998AFB145}"/>
              </a:ext>
            </a:extLst>
          </p:cNvPr>
          <p:cNvSpPr/>
          <p:nvPr/>
        </p:nvSpPr>
        <p:spPr>
          <a:xfrm>
            <a:off x="1151060" y="5801081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2AF07E0-2EF5-492A-A186-7EDF945254DE}"/>
              </a:ext>
            </a:extLst>
          </p:cNvPr>
          <p:cNvSpPr/>
          <p:nvPr/>
        </p:nvSpPr>
        <p:spPr>
          <a:xfrm>
            <a:off x="3050879" y="2093198"/>
            <a:ext cx="1187702" cy="1187702"/>
          </a:xfrm>
          <a:prstGeom prst="ellipse">
            <a:avLst/>
          </a:prstGeom>
          <a:noFill/>
          <a:ln w="38100">
            <a:solidFill>
              <a:srgbClr val="117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681748A-7BAF-4216-AB46-8899283A6C81}"/>
              </a:ext>
            </a:extLst>
          </p:cNvPr>
          <p:cNvSpPr/>
          <p:nvPr/>
        </p:nvSpPr>
        <p:spPr>
          <a:xfrm>
            <a:off x="3450250" y="3110429"/>
            <a:ext cx="440066" cy="4400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E2900F-0FCB-41F8-98CA-A9BD37DF8752}"/>
              </a:ext>
            </a:extLst>
          </p:cNvPr>
          <p:cNvGrpSpPr/>
          <p:nvPr/>
        </p:nvGrpSpPr>
        <p:grpSpPr>
          <a:xfrm>
            <a:off x="4126895" y="3600767"/>
            <a:ext cx="890210" cy="920209"/>
            <a:chOff x="3317703" y="3842238"/>
            <a:chExt cx="1011660" cy="1045752"/>
          </a:xfrm>
        </p:grpSpPr>
        <p:sp>
          <p:nvSpPr>
            <p:cNvPr id="20" name="Arrow: Bent 19">
              <a:extLst>
                <a:ext uri="{FF2B5EF4-FFF2-40B4-BE49-F238E27FC236}">
                  <a16:creationId xmlns:a16="http://schemas.microsoft.com/office/drawing/2014/main" id="{7F293374-DF7F-4A32-9012-EF6F151D2DA8}"/>
                </a:ext>
              </a:extLst>
            </p:cNvPr>
            <p:cNvSpPr/>
            <p:nvPr/>
          </p:nvSpPr>
          <p:spPr>
            <a:xfrm>
              <a:off x="3367454" y="3842238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Arrow: Bent 21">
              <a:extLst>
                <a:ext uri="{FF2B5EF4-FFF2-40B4-BE49-F238E27FC236}">
                  <a16:creationId xmlns:a16="http://schemas.microsoft.com/office/drawing/2014/main" id="{EE34CAEC-4264-4234-A14D-8F3B32F72FA7}"/>
                </a:ext>
              </a:extLst>
            </p:cNvPr>
            <p:cNvSpPr/>
            <p:nvPr/>
          </p:nvSpPr>
          <p:spPr>
            <a:xfrm rot="5400000">
              <a:off x="3861057" y="3892369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Arrow: Bent 22">
              <a:extLst>
                <a:ext uri="{FF2B5EF4-FFF2-40B4-BE49-F238E27FC236}">
                  <a16:creationId xmlns:a16="http://schemas.microsoft.com/office/drawing/2014/main" id="{4BDB7FE5-22BE-40AD-B73A-EB0CC95269EA}"/>
                </a:ext>
              </a:extLst>
            </p:cNvPr>
            <p:cNvSpPr/>
            <p:nvPr/>
          </p:nvSpPr>
          <p:spPr>
            <a:xfrm rot="10800000">
              <a:off x="3822247" y="4404413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Arrow: Bent 23">
              <a:extLst>
                <a:ext uri="{FF2B5EF4-FFF2-40B4-BE49-F238E27FC236}">
                  <a16:creationId xmlns:a16="http://schemas.microsoft.com/office/drawing/2014/main" id="{0A0A907B-9DA9-4F68-91C1-3C36D531B2B7}"/>
                </a:ext>
              </a:extLst>
            </p:cNvPr>
            <p:cNvSpPr/>
            <p:nvPr/>
          </p:nvSpPr>
          <p:spPr>
            <a:xfrm rot="16200000">
              <a:off x="3332974" y="4363074"/>
              <a:ext cx="453035" cy="483577"/>
            </a:xfrm>
            <a:prstGeom prst="bentArrow">
              <a:avLst/>
            </a:prstGeom>
            <a:solidFill>
              <a:srgbClr val="117C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945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5" grpId="0" animBg="1"/>
      <p:bldP spid="16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140</TotalTime>
  <Words>755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Twinkl</vt:lpstr>
      <vt:lpstr>Wingdings</vt:lpstr>
      <vt:lpstr>Twinkl SemiBold</vt:lpstr>
      <vt:lpstr>Office Theme</vt:lpstr>
      <vt:lpstr>PowerPoint Presentation</vt:lpstr>
      <vt:lpstr>What Do You Know About…</vt:lpstr>
      <vt:lpstr>What Is…</vt:lpstr>
      <vt:lpstr>What Is…</vt:lpstr>
      <vt:lpstr>Life Cycles</vt:lpstr>
      <vt:lpstr>The Life Cycle of a Mammal</vt:lpstr>
      <vt:lpstr>The Life Cycle of an Amphibian</vt:lpstr>
      <vt:lpstr>Insects</vt:lpstr>
      <vt:lpstr>The Life Cycle of an Insect (Complete Metamorphosis)</vt:lpstr>
      <vt:lpstr>The Life Cycle of an Insect (Incomplete Metamorphosis)</vt:lpstr>
      <vt:lpstr>The Life Cycle of a Bird</vt:lpstr>
      <vt:lpstr>Similarities and Differences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K Ross ASW</cp:lastModifiedBy>
  <cp:revision>22</cp:revision>
  <dcterms:created xsi:type="dcterms:W3CDTF">2019-01-09T08:46:31Z</dcterms:created>
  <dcterms:modified xsi:type="dcterms:W3CDTF">2020-06-24T10:57:38Z</dcterms:modified>
</cp:coreProperties>
</file>