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90" r:id="rId3"/>
    <p:sldId id="282" r:id="rId4"/>
    <p:sldId id="277" r:id="rId5"/>
    <p:sldId id="283" r:id="rId6"/>
    <p:sldId id="288" r:id="rId7"/>
    <p:sldId id="285" r:id="rId8"/>
    <p:sldId id="289" r:id="rId9"/>
    <p:sldId id="287" r:id="rId10"/>
    <p:sldId id="280" r:id="rId11"/>
    <p:sldId id="267"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Sassoon Infant Rg" panose="02000503030000020003" charset="0"/>
      <p:regular r:id="rId19"/>
      <p:bold r:id="rId20"/>
    </p:embeddedFont>
    <p:embeddedFont>
      <p:font typeface="Tuffy-TTF" panose="020B0603060100000000" charset="0"/>
      <p:regular r:id="rId21"/>
      <p:bold r:id="rId22"/>
      <p:italic r:id="rId23"/>
      <p:boldItalic r:id="rId24"/>
    </p:embeddedFont>
    <p:embeddedFont>
      <p:font typeface="Twinkl" panose="020B0604020202020204" charset="0"/>
      <p:regular r:id="rId25"/>
      <p:bold r:id="rId26"/>
    </p:embeddedFont>
    <p:embeddedFont>
      <p:font typeface="Twinkl ExtraBold" charset="0"/>
      <p:bold r:id="rId27"/>
    </p:embeddedFont>
    <p:embeddedFont>
      <p:font typeface="Twinkl SemiBold" charset="0"/>
      <p:bold r:id="rId28"/>
    </p:embeddedFont>
  </p:embeddedFontLst>
  <p:defaultTextStyle>
    <a:defPPr>
      <a:defRPr lang="en-GB"/>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6BC"/>
    <a:srgbClr val="AFD289"/>
    <a:srgbClr val="B8E8E5"/>
    <a:srgbClr val="0FB2A8"/>
    <a:srgbClr val="B9F9F4"/>
    <a:srgbClr val="DCFCFA"/>
    <a:srgbClr val="97DEDA"/>
    <a:srgbClr val="ACDDFC"/>
    <a:srgbClr val="302524"/>
    <a:srgbClr val="4A35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15" autoAdjust="0"/>
    <p:restoredTop sz="94660"/>
  </p:normalViewPr>
  <p:slideViewPr>
    <p:cSldViewPr snapToGrid="0">
      <p:cViewPr varScale="1">
        <p:scale>
          <a:sx n="72" d="100"/>
          <a:sy n="72" d="100"/>
        </p:scale>
        <p:origin x="1518" y="78"/>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E4CE391-9353-4FF2-B417-0B8D35C82A47}" type="datetimeFigureOut">
              <a:rPr lang="en-GB"/>
              <a:pPr>
                <a:defRPr/>
              </a:pPr>
              <a:t>09/06/2020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04FA433-61A1-45F2-AE89-DB48E00707FD}"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79FDE1C-374C-4EC1-9DB8-06A41EEC98C0}" type="datetimeFigureOut">
              <a:rPr lang="en-GB"/>
              <a:pPr>
                <a:defRPr/>
              </a:pPr>
              <a:t>09/06/2020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72988E5-7E13-4B3D-B964-EA770A876786}"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Teacher Note - Please do not let the next video automatically play at the end of the clip. Please check the content in this link, including any comments, is suitable for your educational environment before showing. Twinkl accepts no responsibility for the content of third party websites. </a:t>
            </a:r>
          </a:p>
        </p:txBody>
      </p:sp>
      <p:sp>
        <p:nvSpPr>
          <p:cNvPr id="4" name="Slide Number Placeholder 3"/>
          <p:cNvSpPr>
            <a:spLocks noGrp="1"/>
          </p:cNvSpPr>
          <p:nvPr>
            <p:ph type="sldNum" sz="quarter" idx="5"/>
          </p:nvPr>
        </p:nvSpPr>
        <p:spPr/>
        <p:txBody>
          <a:bodyPr/>
          <a:lstStyle/>
          <a:p>
            <a:pPr>
              <a:defRPr/>
            </a:pPr>
            <a:fld id="{CCC9C751-68CC-4BB6-AF26-8B5B9D459725}" type="slidenum">
              <a:rPr lang="en-GB" smtClean="0"/>
              <a:pPr>
                <a:defRPr/>
              </a:pPr>
              <a:t>2</a:t>
            </a:fld>
            <a:endParaRPr lang="en-GB"/>
          </a:p>
        </p:txBody>
      </p:sp>
    </p:spTree>
    <p:extLst>
      <p:ext uri="{BB962C8B-B14F-4D97-AF65-F5344CB8AC3E}">
        <p14:creationId xmlns:p14="http://schemas.microsoft.com/office/powerpoint/2010/main" val="1610430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59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86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5164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39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consectetur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682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04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86027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429409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Lst>
  <p:txStyles>
    <p:titleStyle>
      <a:lvl1pPr algn="l" rtl="0" eaLnBrk="1" fontAlgn="base" hangingPunct="1">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1" fontAlgn="base" hangingPunct="1">
        <a:lnSpc>
          <a:spcPct val="90000"/>
        </a:lnSpc>
        <a:spcBef>
          <a:spcPct val="0"/>
        </a:spcBef>
        <a:spcAft>
          <a:spcPct val="0"/>
        </a:spcAft>
        <a:defRPr sz="4000" b="1">
          <a:solidFill>
            <a:srgbClr val="1C1C1C"/>
          </a:solidFill>
          <a:latin typeface="Twinkl" pitchFamily="2" charset="0"/>
        </a:defRPr>
      </a:lvl2pPr>
      <a:lvl3pPr algn="l" rtl="0" eaLnBrk="1" fontAlgn="base" hangingPunct="1">
        <a:lnSpc>
          <a:spcPct val="90000"/>
        </a:lnSpc>
        <a:spcBef>
          <a:spcPct val="0"/>
        </a:spcBef>
        <a:spcAft>
          <a:spcPct val="0"/>
        </a:spcAft>
        <a:defRPr sz="4000" b="1">
          <a:solidFill>
            <a:srgbClr val="1C1C1C"/>
          </a:solidFill>
          <a:latin typeface="Twinkl" pitchFamily="2" charset="0"/>
        </a:defRPr>
      </a:lvl3pPr>
      <a:lvl4pPr algn="l" rtl="0" eaLnBrk="1" fontAlgn="base" hangingPunct="1">
        <a:lnSpc>
          <a:spcPct val="90000"/>
        </a:lnSpc>
        <a:spcBef>
          <a:spcPct val="0"/>
        </a:spcBef>
        <a:spcAft>
          <a:spcPct val="0"/>
        </a:spcAft>
        <a:defRPr sz="4000" b="1">
          <a:solidFill>
            <a:srgbClr val="1C1C1C"/>
          </a:solidFill>
          <a:latin typeface="Twinkl" pitchFamily="2" charset="0"/>
        </a:defRPr>
      </a:lvl4pPr>
      <a:lvl5pPr algn="l" rtl="0" eaLnBrk="1" fontAlgn="base" hangingPunct="1">
        <a:lnSpc>
          <a:spcPct val="90000"/>
        </a:lnSpc>
        <a:spcBef>
          <a:spcPct val="0"/>
        </a:spcBef>
        <a:spcAft>
          <a:spcPct val="0"/>
        </a:spcAft>
        <a:defRPr sz="4000" b="1">
          <a:solidFill>
            <a:srgbClr val="1C1C1C"/>
          </a:solidFill>
          <a:latin typeface="Twinkl" pitchFamily="2" charset="0"/>
        </a:defRPr>
      </a:lvl5pPr>
      <a:lvl6pPr marL="457200" algn="l" rtl="0" eaLnBrk="1" fontAlgn="base" hangingPunct="1">
        <a:lnSpc>
          <a:spcPct val="90000"/>
        </a:lnSpc>
        <a:spcBef>
          <a:spcPct val="0"/>
        </a:spcBef>
        <a:spcAft>
          <a:spcPct val="0"/>
        </a:spcAft>
        <a:defRPr sz="4000" b="1">
          <a:solidFill>
            <a:srgbClr val="1C1C1C"/>
          </a:solidFill>
          <a:latin typeface="Twinkl" pitchFamily="2" charset="0"/>
        </a:defRPr>
      </a:lvl6pPr>
      <a:lvl7pPr marL="914400" algn="l" rtl="0" eaLnBrk="1" fontAlgn="base" hangingPunct="1">
        <a:lnSpc>
          <a:spcPct val="90000"/>
        </a:lnSpc>
        <a:spcBef>
          <a:spcPct val="0"/>
        </a:spcBef>
        <a:spcAft>
          <a:spcPct val="0"/>
        </a:spcAft>
        <a:defRPr sz="4000" b="1">
          <a:solidFill>
            <a:srgbClr val="1C1C1C"/>
          </a:solidFill>
          <a:latin typeface="Twinkl" pitchFamily="2" charset="0"/>
        </a:defRPr>
      </a:lvl7pPr>
      <a:lvl8pPr marL="1371600" algn="l" rtl="0" eaLnBrk="1" fontAlgn="base" hangingPunct="1">
        <a:lnSpc>
          <a:spcPct val="90000"/>
        </a:lnSpc>
        <a:spcBef>
          <a:spcPct val="0"/>
        </a:spcBef>
        <a:spcAft>
          <a:spcPct val="0"/>
        </a:spcAft>
        <a:defRPr sz="4000" b="1">
          <a:solidFill>
            <a:srgbClr val="1C1C1C"/>
          </a:solidFill>
          <a:latin typeface="Twinkl" pitchFamily="2" charset="0"/>
        </a:defRPr>
      </a:lvl8pPr>
      <a:lvl9pPr marL="1828800" algn="l" rtl="0" eaLnBrk="1" fontAlgn="base" hangingPunct="1">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hyperlink" Target="https://www.flickr.com/photos/joe_0_1/22367465108/" TargetMode="External"/><Relationship Id="rId3" Type="http://schemas.openxmlformats.org/officeDocument/2006/relationships/slide" Target="slide3.xml"/><Relationship Id="rId7" Type="http://schemas.openxmlformats.org/officeDocument/2006/relationships/slide" Target="slide8.xml"/><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6.xml"/><Relationship Id="rId11" Type="http://schemas.openxmlformats.org/officeDocument/2006/relationships/image" Target="../media/image7.png"/><Relationship Id="rId5" Type="http://schemas.openxmlformats.org/officeDocument/2006/relationships/slide" Target="slide4.xml"/><Relationship Id="rId15" Type="http://schemas.openxmlformats.org/officeDocument/2006/relationships/hyperlink" Target="https://creativecommons.org/licenses/by/2.0/" TargetMode="External"/><Relationship Id="rId10"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hyperlink" Target="http://www.twinkl.co.uk/newsroom/story/banned-ad" TargetMode="External"/><Relationship Id="rId14" Type="http://schemas.openxmlformats.org/officeDocument/2006/relationships/hyperlink" Target="https://www.flickr.com/photos/joe_0_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0.png"/><Relationship Id="rId7" Type="http://schemas.openxmlformats.org/officeDocument/2006/relationships/slide" Target="slide7.xml"/><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slide" Target="slide2.xml"/><Relationship Id="rId10"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 Target="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0.png"/><Relationship Id="rId7" Type="http://schemas.openxmlformats.org/officeDocument/2006/relationships/slide" Target="slide9.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 Target="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57200" y="750888"/>
            <a:ext cx="8220075" cy="371475"/>
          </a:xfrm>
        </p:spPr>
        <p:txBody>
          <a:bodyPr rtlCol="0">
            <a:normAutofit fontScale="90000"/>
          </a:bodyPr>
          <a:lstStyle/>
          <a:p>
            <a:pPr eaLnBrk="1" fontAlgn="auto" hangingPunct="1">
              <a:spcAft>
                <a:spcPts val="0"/>
              </a:spcAft>
              <a:defRPr/>
            </a:pPr>
            <a:r>
              <a:rPr lang="en-GB" sz="2400" dirty="0">
                <a:latin typeface="Twinkl" pitchFamily="2" charset="0"/>
              </a:rPr>
              <a:t>Glossary</a:t>
            </a:r>
          </a:p>
        </p:txBody>
      </p:sp>
      <p:graphicFrame>
        <p:nvGraphicFramePr>
          <p:cNvPr id="9" name="Table 8"/>
          <p:cNvGraphicFramePr>
            <a:graphicFrameLocks noGrp="1"/>
          </p:cNvGraphicFramePr>
          <p:nvPr>
            <p:extLst>
              <p:ext uri="{D42A27DB-BD31-4B8C-83A1-F6EECF244321}">
                <p14:modId xmlns:p14="http://schemas.microsoft.com/office/powerpoint/2010/main" val="3955859461"/>
              </p:ext>
            </p:extLst>
          </p:nvPr>
        </p:nvGraphicFramePr>
        <p:xfrm>
          <a:off x="657225" y="1403350"/>
          <a:ext cx="7820025" cy="2293983"/>
        </p:xfrm>
        <a:graphic>
          <a:graphicData uri="http://schemas.openxmlformats.org/drawingml/2006/table">
            <a:tbl>
              <a:tblPr firstRow="1" bandRow="1">
                <a:tableStyleId>{21E4AEA4-8DFA-4A89-87EB-49C32662AFE0}</a:tableStyleId>
              </a:tblPr>
              <a:tblGrid>
                <a:gridCol w="1515524">
                  <a:extLst>
                    <a:ext uri="{9D8B030D-6E8A-4147-A177-3AD203B41FA5}">
                      <a16:colId xmlns:a16="http://schemas.microsoft.com/office/drawing/2014/main" val="20000"/>
                    </a:ext>
                  </a:extLst>
                </a:gridCol>
                <a:gridCol w="6304501">
                  <a:extLst>
                    <a:ext uri="{9D8B030D-6E8A-4147-A177-3AD203B41FA5}">
                      <a16:colId xmlns:a16="http://schemas.microsoft.com/office/drawing/2014/main" val="20001"/>
                    </a:ext>
                  </a:extLst>
                </a:gridCol>
              </a:tblGrid>
              <a:tr h="407359">
                <a:tc>
                  <a:txBody>
                    <a:bodyPr/>
                    <a:lstStyle/>
                    <a:p>
                      <a:pPr algn="ctr"/>
                      <a:r>
                        <a:rPr lang="en-GB" sz="1800" dirty="0"/>
                        <a:t>Word</a:t>
                      </a:r>
                    </a:p>
                  </a:txBody>
                  <a:tcPr marL="91423" marR="91423" marT="45718" marB="45718"/>
                </a:tc>
                <a:tc>
                  <a:txBody>
                    <a:bodyPr/>
                    <a:lstStyle/>
                    <a:p>
                      <a:pPr algn="ctr"/>
                      <a:r>
                        <a:rPr lang="en-GB" sz="1800" dirty="0"/>
                        <a:t>Definition</a:t>
                      </a:r>
                    </a:p>
                  </a:txBody>
                  <a:tcPr marL="91423" marR="91423" marT="45718" marB="45718"/>
                </a:tc>
                <a:extLst>
                  <a:ext uri="{0D108BD9-81ED-4DB2-BD59-A6C34878D82A}">
                    <a16:rowId xmlns:a16="http://schemas.microsoft.com/office/drawing/2014/main" val="10000"/>
                  </a:ext>
                </a:extLst>
              </a:tr>
              <a:tr h="427531">
                <a:tc>
                  <a:txBody>
                    <a:bodyPr/>
                    <a:lstStyle/>
                    <a:p>
                      <a:pPr algn="r"/>
                      <a:r>
                        <a:rPr lang="en-GB" sz="1800" kern="1200" dirty="0">
                          <a:solidFill>
                            <a:schemeClr val="dk1"/>
                          </a:solidFill>
                          <a:latin typeface="+mn-lt"/>
                          <a:ea typeface="+mn-ea"/>
                          <a:cs typeface="+mn-cs"/>
                        </a:rPr>
                        <a:t>production</a:t>
                      </a:r>
                    </a:p>
                  </a:txBody>
                  <a:tcPr marL="91423" marR="91423" marT="45718" marB="45718"/>
                </a:tc>
                <a:tc>
                  <a:txBody>
                    <a:bodyPr/>
                    <a:lstStyle/>
                    <a:p>
                      <a:pPr rtl="0"/>
                      <a:r>
                        <a:rPr lang="en-GB" sz="1800" kern="1200" dirty="0">
                          <a:solidFill>
                            <a:schemeClr val="dk1"/>
                          </a:solidFill>
                          <a:latin typeface="+mn-lt"/>
                          <a:ea typeface="+mn-ea"/>
                          <a:cs typeface="+mn-cs"/>
                        </a:rPr>
                        <a:t>The making of something from materials.</a:t>
                      </a:r>
                    </a:p>
                  </a:txBody>
                  <a:tcPr marL="91423" marR="91423" marT="45718" marB="45718"/>
                </a:tc>
                <a:extLst>
                  <a:ext uri="{0D108BD9-81ED-4DB2-BD59-A6C34878D82A}">
                    <a16:rowId xmlns:a16="http://schemas.microsoft.com/office/drawing/2014/main" val="10001"/>
                  </a:ext>
                </a:extLst>
              </a:tr>
              <a:tr h="413019">
                <a:tc>
                  <a:txBody>
                    <a:bodyPr/>
                    <a:lstStyle/>
                    <a:p>
                      <a:pPr algn="r"/>
                      <a:r>
                        <a:rPr lang="en-GB" sz="1800" kern="1200" dirty="0">
                          <a:solidFill>
                            <a:schemeClr val="dk1"/>
                          </a:solidFill>
                          <a:latin typeface="+mn-lt"/>
                          <a:ea typeface="+mn-ea"/>
                          <a:cs typeface="+mn-cs"/>
                        </a:rPr>
                        <a:t>animated</a:t>
                      </a:r>
                    </a:p>
                  </a:txBody>
                  <a:tcPr marL="91423" marR="91423" marT="45718" marB="45718"/>
                </a:tc>
                <a:tc>
                  <a:txBody>
                    <a:bodyPr/>
                    <a:lstStyle/>
                    <a:p>
                      <a:pPr rtl="0"/>
                      <a:r>
                        <a:rPr lang="en-GB" sz="1800" kern="1200" dirty="0">
                          <a:solidFill>
                            <a:schemeClr val="dk1"/>
                          </a:solidFill>
                          <a:latin typeface="+mn-lt"/>
                          <a:ea typeface="+mn-ea"/>
                          <a:cs typeface="+mn-cs"/>
                        </a:rPr>
                        <a:t>A film, show or video made using drawings put together to create movement. </a:t>
                      </a:r>
                    </a:p>
                  </a:txBody>
                  <a:tcPr marL="91423" marR="91423" marT="45718" marB="45718"/>
                </a:tc>
                <a:extLst>
                  <a:ext uri="{0D108BD9-81ED-4DB2-BD59-A6C34878D82A}">
                    <a16:rowId xmlns:a16="http://schemas.microsoft.com/office/drawing/2014/main" val="10002"/>
                  </a:ext>
                </a:extLst>
              </a:tr>
              <a:tr h="405998">
                <a:tc>
                  <a:txBody>
                    <a:bodyPr/>
                    <a:lstStyle/>
                    <a:p>
                      <a:pPr algn="r"/>
                      <a:r>
                        <a:rPr lang="en-GB" sz="1800" kern="1200" dirty="0">
                          <a:solidFill>
                            <a:schemeClr val="dk1"/>
                          </a:solidFill>
                          <a:latin typeface="+mn-lt"/>
                          <a:ea typeface="+mn-ea"/>
                          <a:cs typeface="+mn-cs"/>
                        </a:rPr>
                        <a:t>deforestation</a:t>
                      </a:r>
                    </a:p>
                  </a:txBody>
                  <a:tcPr marL="91423" marR="91423" marT="45718" marB="45718"/>
                </a:tc>
                <a:tc>
                  <a:txBody>
                    <a:bodyPr/>
                    <a:lstStyle/>
                    <a:p>
                      <a:pPr rtl="0"/>
                      <a:r>
                        <a:rPr lang="en-GB" sz="1800" kern="1200" dirty="0">
                          <a:solidFill>
                            <a:schemeClr val="dk1"/>
                          </a:solidFill>
                          <a:latin typeface="+mn-lt"/>
                          <a:ea typeface="+mn-ea"/>
                          <a:cs typeface="+mn-cs"/>
                        </a:rPr>
                        <a:t>The clearing of a wide area of trees. </a:t>
                      </a:r>
                    </a:p>
                  </a:txBody>
                  <a:tcPr marL="91423" marR="91423" marT="45718" marB="45718"/>
                </a:tc>
                <a:extLst>
                  <a:ext uri="{0D108BD9-81ED-4DB2-BD59-A6C34878D82A}">
                    <a16:rowId xmlns:a16="http://schemas.microsoft.com/office/drawing/2014/main" val="10003"/>
                  </a:ext>
                </a:extLst>
              </a:tr>
              <a:tr h="413019">
                <a:tc>
                  <a:txBody>
                    <a:bodyPr/>
                    <a:lstStyle/>
                    <a:p>
                      <a:pPr algn="r"/>
                      <a:r>
                        <a:rPr lang="en-GB" sz="1800" kern="1200" dirty="0">
                          <a:solidFill>
                            <a:schemeClr val="dk1"/>
                          </a:solidFill>
                          <a:latin typeface="+mn-lt"/>
                          <a:ea typeface="+mn-ea"/>
                          <a:cs typeface="+mn-cs"/>
                        </a:rPr>
                        <a:t>endangered</a:t>
                      </a:r>
                    </a:p>
                  </a:txBody>
                  <a:tcPr marL="91423" marR="91423" marT="45718" marB="45718"/>
                </a:tc>
                <a:tc>
                  <a:txBody>
                    <a:bodyPr/>
                    <a:lstStyle/>
                    <a:p>
                      <a:pPr rtl="0"/>
                      <a:r>
                        <a:rPr lang="en-GB" sz="1800" kern="1200" dirty="0">
                          <a:solidFill>
                            <a:schemeClr val="dk1"/>
                          </a:solidFill>
                          <a:latin typeface="+mn-lt"/>
                          <a:ea typeface="+mn-ea"/>
                          <a:cs typeface="+mn-cs"/>
                        </a:rPr>
                        <a:t>An animal species which is in danger of being wiped out. </a:t>
                      </a:r>
                    </a:p>
                  </a:txBody>
                  <a:tcPr marL="91423" marR="91423" marT="45718" marB="45718"/>
                </a:tc>
                <a:extLst>
                  <a:ext uri="{0D108BD9-81ED-4DB2-BD59-A6C34878D82A}">
                    <a16:rowId xmlns:a16="http://schemas.microsoft.com/office/drawing/2014/main" val="10004"/>
                  </a:ext>
                </a:extLst>
              </a:tr>
            </a:tbl>
          </a:graphicData>
        </a:graphic>
      </p:graphicFrame>
      <p:pic>
        <p:nvPicPr>
          <p:cNvPr id="16407"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2803"/>
          <a:stretch/>
        </p:blipFill>
        <p:spPr>
          <a:xfrm>
            <a:off x="574604" y="1738732"/>
            <a:ext cx="3335410" cy="2287168"/>
          </a:xfrm>
          <a:prstGeom prst="rect">
            <a:avLst/>
          </a:prstGeom>
        </p:spPr>
      </p:pic>
      <p:sp>
        <p:nvSpPr>
          <p:cNvPr id="20" name="TextBox 19"/>
          <p:cNvSpPr txBox="1"/>
          <p:nvPr/>
        </p:nvSpPr>
        <p:spPr>
          <a:xfrm>
            <a:off x="566738" y="4414838"/>
            <a:ext cx="3343275" cy="1233772"/>
          </a:xfrm>
          <a:prstGeom prst="rect">
            <a:avLst/>
          </a:prstGeom>
          <a:solidFill>
            <a:schemeClr val="accent4">
              <a:lumMod val="40000"/>
              <a:lumOff val="60000"/>
            </a:schemeClr>
          </a:solidFill>
          <a:ln w="19050">
            <a:solidFill>
              <a:schemeClr val="accent4"/>
            </a:solidFill>
          </a:ln>
        </p:spPr>
        <p:txBody>
          <a:bodyPr lIns="108000" tIns="108000" rIns="108000" bIns="108000" spcCol="360000">
            <a:spAutoFit/>
          </a:bodyPr>
          <a:lstStyle/>
          <a:p>
            <a:pPr marL="180975" indent="-180975" eaLnBrk="1" fontAlgn="auto" hangingPunct="1">
              <a:spcBef>
                <a:spcPts val="0"/>
              </a:spcBef>
              <a:spcAft>
                <a:spcPts val="600"/>
              </a:spcAft>
              <a:buFont typeface="Arial" panose="020B0604020202020204" pitchFamily="34" charset="0"/>
              <a:buChar char="•"/>
              <a:defRPr/>
            </a:pPr>
            <a:r>
              <a:rPr lang="en-GB" sz="1400" b="1" dirty="0">
                <a:hlinkClick r:id="rId5" action="ppaction://hlinksldjump"/>
              </a:rPr>
              <a:t>What is palm oil?</a:t>
            </a:r>
            <a:endParaRPr lang="en-GB" sz="1400" b="1" dirty="0"/>
          </a:p>
          <a:p>
            <a:pPr marL="180975" indent="-180975" eaLnBrk="1" fontAlgn="auto" hangingPunct="1">
              <a:spcBef>
                <a:spcPts val="0"/>
              </a:spcBef>
              <a:spcAft>
                <a:spcPts val="600"/>
              </a:spcAft>
              <a:buFont typeface="Arial" panose="020B0604020202020204" pitchFamily="34" charset="0"/>
              <a:buChar char="•"/>
              <a:defRPr/>
            </a:pPr>
            <a:r>
              <a:rPr lang="en-GB" sz="1400" b="1" dirty="0">
                <a:hlinkClick r:id="rId6" action="ppaction://hlinksldjump"/>
              </a:rPr>
              <a:t>Why is palm oil controversial?</a:t>
            </a:r>
            <a:endParaRPr lang="en-GB" sz="1400" b="1" dirty="0"/>
          </a:p>
          <a:p>
            <a:pPr marL="180975" indent="-180975" eaLnBrk="1" fontAlgn="auto" hangingPunct="1">
              <a:spcBef>
                <a:spcPts val="0"/>
              </a:spcBef>
              <a:spcAft>
                <a:spcPts val="600"/>
              </a:spcAft>
              <a:buFont typeface="Arial" panose="020B0604020202020204" pitchFamily="34" charset="0"/>
              <a:buChar char="•"/>
              <a:defRPr/>
            </a:pPr>
            <a:r>
              <a:rPr lang="en-GB" sz="1400" b="1" dirty="0">
                <a:hlinkClick r:id="rId7" action="ppaction://hlinksldjump"/>
              </a:rPr>
              <a:t>Should we buy products with palm oil in them?</a:t>
            </a:r>
            <a:endParaRPr lang="en-GB" sz="1400" b="1" dirty="0"/>
          </a:p>
        </p:txBody>
      </p:sp>
      <p:sp>
        <p:nvSpPr>
          <p:cNvPr id="18" name="TextBox 17"/>
          <p:cNvSpPr txBox="1"/>
          <p:nvPr/>
        </p:nvSpPr>
        <p:spPr>
          <a:xfrm>
            <a:off x="4027488" y="1647825"/>
            <a:ext cx="4508500" cy="4675188"/>
          </a:xfrm>
          <a:prstGeom prst="rect">
            <a:avLst/>
          </a:prstGeom>
          <a:noFill/>
        </p:spPr>
        <p:txBody>
          <a:bodyPr lIns="0" tIns="0" rIns="0" bIns="0" spcCol="360000"/>
          <a:lstStyle/>
          <a:p>
            <a:pPr eaLnBrk="1" fontAlgn="auto" hangingPunct="1">
              <a:spcBef>
                <a:spcPts val="0"/>
              </a:spcBef>
              <a:spcAft>
                <a:spcPts val="1200"/>
              </a:spcAft>
              <a:defRPr/>
            </a:pPr>
            <a:r>
              <a:rPr lang="en-GB" sz="1400" dirty="0">
                <a:latin typeface="+mn-lt"/>
              </a:rPr>
              <a:t>A Christmas advert has been banned for being too political! It showed how the rainforest is being damaged by palm oil </a:t>
            </a:r>
            <a:r>
              <a:rPr lang="en-GB" sz="1400" dirty="0">
                <a:latin typeface="+mn-lt"/>
                <a:hlinkClick r:id="rId8" action="ppaction://hlinksldjump"/>
              </a:rPr>
              <a:t>production</a:t>
            </a:r>
            <a:r>
              <a:rPr lang="en-GB" sz="1400" dirty="0">
                <a:latin typeface="+mn-lt"/>
              </a:rPr>
              <a:t>. </a:t>
            </a:r>
          </a:p>
          <a:p>
            <a:pPr eaLnBrk="1" fontAlgn="auto" hangingPunct="1">
              <a:spcBef>
                <a:spcPts val="0"/>
              </a:spcBef>
              <a:spcAft>
                <a:spcPts val="1200"/>
              </a:spcAft>
              <a:defRPr/>
            </a:pPr>
            <a:r>
              <a:rPr lang="en-GB" sz="1400" dirty="0">
                <a:latin typeface="+mn-lt"/>
              </a:rPr>
              <a:t>Iceland, a supermarket company in the UK, decided to stop using palm oil in their products. They released an </a:t>
            </a:r>
            <a:r>
              <a:rPr lang="en-GB" sz="1400" dirty="0">
                <a:latin typeface="+mn-lt"/>
                <a:hlinkClick r:id="rId8" action="ppaction://hlinksldjump"/>
              </a:rPr>
              <a:t>animated</a:t>
            </a:r>
            <a:r>
              <a:rPr lang="en-GB" sz="1400" dirty="0">
                <a:latin typeface="+mn-lt"/>
              </a:rPr>
              <a:t> advert to tell people about this. </a:t>
            </a:r>
          </a:p>
          <a:p>
            <a:pPr eaLnBrk="1" fontAlgn="auto" hangingPunct="1">
              <a:spcBef>
                <a:spcPts val="0"/>
              </a:spcBef>
              <a:spcAft>
                <a:spcPts val="1200"/>
              </a:spcAft>
              <a:defRPr/>
            </a:pPr>
            <a:r>
              <a:rPr lang="en-GB" sz="1400" dirty="0">
                <a:latin typeface="+mn-lt"/>
              </a:rPr>
              <a:t>However, the advert was banned! This is because there are strict rules about adverts which give a political message.</a:t>
            </a:r>
          </a:p>
          <a:p>
            <a:pPr eaLnBrk="1" fontAlgn="auto" hangingPunct="1">
              <a:spcBef>
                <a:spcPts val="0"/>
              </a:spcBef>
              <a:spcAft>
                <a:spcPts val="1200"/>
              </a:spcAft>
              <a:defRPr/>
            </a:pPr>
            <a:r>
              <a:rPr lang="en-GB" sz="1400" dirty="0">
                <a:latin typeface="+mn-lt"/>
              </a:rPr>
              <a:t>Palm oil is used in lots of different foods and products. It’s made from the fruit of palm trees and it’s quite easy to make a lot of oil quickly.  </a:t>
            </a:r>
          </a:p>
          <a:p>
            <a:pPr eaLnBrk="1" fontAlgn="auto" hangingPunct="1">
              <a:spcBef>
                <a:spcPts val="0"/>
              </a:spcBef>
              <a:spcAft>
                <a:spcPts val="1200"/>
              </a:spcAft>
              <a:defRPr/>
            </a:pPr>
            <a:r>
              <a:rPr lang="en-GB" sz="1400" dirty="0">
                <a:latin typeface="+mn-lt"/>
              </a:rPr>
              <a:t>However, it has been linked to </a:t>
            </a:r>
            <a:r>
              <a:rPr lang="en-GB" sz="1400" dirty="0">
                <a:latin typeface="+mn-lt"/>
                <a:hlinkClick r:id="rId8" action="ppaction://hlinksldjump"/>
              </a:rPr>
              <a:t>deforestation</a:t>
            </a:r>
            <a:r>
              <a:rPr lang="en-GB" sz="1400" dirty="0">
                <a:latin typeface="+mn-lt"/>
              </a:rPr>
              <a:t>. Large areas of rainforests are being burnt to create room for palm trees. </a:t>
            </a:r>
          </a:p>
          <a:p>
            <a:pPr eaLnBrk="1" fontAlgn="auto" hangingPunct="1">
              <a:spcBef>
                <a:spcPts val="0"/>
              </a:spcBef>
              <a:spcAft>
                <a:spcPts val="1200"/>
              </a:spcAft>
              <a:defRPr/>
            </a:pPr>
            <a:r>
              <a:rPr lang="en-GB" sz="1400" dirty="0">
                <a:latin typeface="+mn-lt"/>
              </a:rPr>
              <a:t>This is destroying the homes of many </a:t>
            </a:r>
            <a:r>
              <a:rPr lang="en-GB" sz="1400" dirty="0">
                <a:latin typeface="+mn-lt"/>
                <a:hlinkClick r:id="rId8" action="ppaction://hlinksldjump"/>
              </a:rPr>
              <a:t>endangered</a:t>
            </a:r>
            <a:r>
              <a:rPr lang="en-GB" sz="1400" dirty="0">
                <a:latin typeface="+mn-lt"/>
              </a:rPr>
              <a:t> animals, such as the orangutan.</a:t>
            </a:r>
          </a:p>
          <a:p>
            <a:pPr eaLnBrk="1" fontAlgn="auto" hangingPunct="1">
              <a:spcBef>
                <a:spcPts val="0"/>
              </a:spcBef>
              <a:spcAft>
                <a:spcPts val="600"/>
              </a:spcAft>
              <a:defRPr/>
            </a:pPr>
            <a:r>
              <a:rPr lang="en-GB" sz="1100" dirty="0"/>
              <a:t>Read the full article online </a:t>
            </a:r>
            <a:r>
              <a:rPr lang="en-GB" sz="1100" b="1" u="sng" dirty="0">
                <a:solidFill>
                  <a:schemeClr val="accent5"/>
                </a:solidFill>
                <a:hlinkClick r:id="rId9"/>
              </a:rPr>
              <a:t>here</a:t>
            </a:r>
            <a:r>
              <a:rPr lang="en-GB" sz="1100" dirty="0"/>
              <a:t>.</a:t>
            </a:r>
          </a:p>
        </p:txBody>
      </p:sp>
      <p:sp>
        <p:nvSpPr>
          <p:cNvPr id="2" name="Rectangle 1"/>
          <p:cNvSpPr/>
          <p:nvPr/>
        </p:nvSpPr>
        <p:spPr>
          <a:xfrm>
            <a:off x="449263" y="627063"/>
            <a:ext cx="8245475" cy="792162"/>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404000" anchor="ctr"/>
          <a:lstStyle/>
          <a:p>
            <a:pPr eaLnBrk="1" fontAlgn="auto" hangingPunct="1">
              <a:spcBef>
                <a:spcPts val="0"/>
              </a:spcBef>
              <a:spcAft>
                <a:spcPts val="0"/>
              </a:spcAft>
              <a:defRPr/>
            </a:pPr>
            <a:r>
              <a:rPr lang="en-GB" sz="2800" b="1" dirty="0"/>
              <a:t> Daily News</a:t>
            </a:r>
          </a:p>
        </p:txBody>
      </p:sp>
      <p:sp>
        <p:nvSpPr>
          <p:cNvPr id="26" name="TextBox 25"/>
          <p:cNvSpPr txBox="1"/>
          <p:nvPr/>
        </p:nvSpPr>
        <p:spPr>
          <a:xfrm>
            <a:off x="566738" y="4025900"/>
            <a:ext cx="3343275" cy="227013"/>
          </a:xfrm>
          <a:prstGeom prst="rect">
            <a:avLst/>
          </a:prstGeom>
          <a:solidFill>
            <a:schemeClr val="accent4"/>
          </a:solidFill>
          <a:ln>
            <a:noFill/>
          </a:ln>
        </p:spPr>
        <p:txBody>
          <a:bodyPr lIns="36000" tIns="36000" rIns="36000" bIns="36000" spcCol="360000">
            <a:spAutoFit/>
          </a:bodyPr>
          <a:lstStyle/>
          <a:p>
            <a:pPr eaLnBrk="1" fontAlgn="auto" hangingPunct="1">
              <a:spcBef>
                <a:spcPts val="0"/>
              </a:spcBef>
              <a:spcAft>
                <a:spcPts val="1200"/>
              </a:spcAft>
              <a:defRPr/>
            </a:pPr>
            <a:r>
              <a:rPr lang="en-GB" sz="1000" dirty="0"/>
              <a:t>Photo: An orangutan living in the rainforest. </a:t>
            </a:r>
          </a:p>
        </p:txBody>
      </p:sp>
      <p:grpSp>
        <p:nvGrpSpPr>
          <p:cNvPr id="12297" name="Group 2"/>
          <p:cNvGrpSpPr>
            <a:grpSpLocks/>
          </p:cNvGrpSpPr>
          <p:nvPr/>
        </p:nvGrpSpPr>
        <p:grpSpPr bwMode="auto">
          <a:xfrm>
            <a:off x="746125" y="474663"/>
            <a:ext cx="1050925" cy="1050925"/>
            <a:chOff x="746642" y="474730"/>
            <a:chExt cx="1051200" cy="1051200"/>
          </a:xfrm>
        </p:grpSpPr>
        <p:sp useBgFill="1">
          <p:nvSpPr>
            <p:cNvPr id="4" name="Oval 3"/>
            <p:cNvSpPr/>
            <p:nvPr/>
          </p:nvSpPr>
          <p:spPr>
            <a:xfrm>
              <a:off x="749818" y="477906"/>
              <a:ext cx="1044848" cy="10448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Oval 26"/>
            <p:cNvSpPr/>
            <p:nvPr/>
          </p:nvSpPr>
          <p:spPr>
            <a:xfrm>
              <a:off x="746642" y="474730"/>
              <a:ext cx="1051200" cy="1051200"/>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28" name="TextBox 27"/>
          <p:cNvSpPr txBox="1"/>
          <p:nvPr/>
        </p:nvSpPr>
        <p:spPr>
          <a:xfrm>
            <a:off x="641395" y="1704147"/>
            <a:ext cx="3162120" cy="795862"/>
          </a:xfrm>
          <a:prstGeom prst="rect">
            <a:avLst/>
          </a:prstGeom>
          <a:noFill/>
        </p:spPr>
        <p:txBody>
          <a:bodyPr lIns="0" tIns="0" rIns="0" bIns="0" spcCol="360000"/>
          <a:lstStyle/>
          <a:p>
            <a:pPr eaLnBrk="1" fontAlgn="auto" hangingPunct="1">
              <a:spcBef>
                <a:spcPts val="0"/>
              </a:spcBef>
              <a:spcAft>
                <a:spcPts val="1200"/>
              </a:spcAft>
              <a:defRPr/>
            </a:pPr>
            <a:r>
              <a:rPr lang="en-GB" sz="3200" b="1" dirty="0">
                <a:ln cap="rnd" cmpd="sng">
                  <a:solidFill>
                    <a:schemeClr val="tx1"/>
                  </a:solidFill>
                </a:ln>
                <a:solidFill>
                  <a:schemeClr val="bg1"/>
                </a:solidFill>
                <a:latin typeface="Twinkl ExtraBold" pitchFamily="2" charset="0"/>
              </a:rPr>
              <a:t>Banned Ad</a:t>
            </a:r>
          </a:p>
        </p:txBody>
      </p:sp>
      <p:grpSp>
        <p:nvGrpSpPr>
          <p:cNvPr id="12301" name="Group 5"/>
          <p:cNvGrpSpPr>
            <a:grpSpLocks/>
          </p:cNvGrpSpPr>
          <p:nvPr/>
        </p:nvGrpSpPr>
        <p:grpSpPr bwMode="auto">
          <a:xfrm>
            <a:off x="6280150" y="885825"/>
            <a:ext cx="2293938" cy="363750"/>
            <a:chOff x="6280150" y="885825"/>
            <a:chExt cx="2293938" cy="363750"/>
          </a:xfrm>
        </p:grpSpPr>
        <p:sp>
          <p:nvSpPr>
            <p:cNvPr id="10" name="TextBox 9"/>
            <p:cNvSpPr txBox="1"/>
            <p:nvPr/>
          </p:nvSpPr>
          <p:spPr bwMode="auto">
            <a:xfrm>
              <a:off x="6280150" y="885825"/>
              <a:ext cx="2255838" cy="354013"/>
            </a:xfrm>
            <a:prstGeom prst="rect">
              <a:avLst/>
            </a:prstGeom>
            <a:noFill/>
          </p:spPr>
          <p:txBody>
            <a:bodyPr lIns="0" tIns="0" rIns="0" bIns="0">
              <a:spAutoFit/>
            </a:bodyPr>
            <a:lstStyle/>
            <a:p>
              <a:pPr algn="r" eaLnBrk="1" fontAlgn="auto" hangingPunct="1">
                <a:spcBef>
                  <a:spcPts val="0"/>
                </a:spcBef>
                <a:spcAft>
                  <a:spcPts val="0"/>
                </a:spcAft>
                <a:defRPr/>
              </a:pPr>
              <a:r>
                <a:rPr lang="en-GB" sz="1200" b="1" dirty="0">
                  <a:solidFill>
                    <a:schemeClr val="bg1"/>
                  </a:solidFill>
                  <a:latin typeface="+mn-lt"/>
                </a:rPr>
                <a:t>13</a:t>
              </a:r>
              <a:r>
                <a:rPr lang="en-GB" sz="1200" b="1" baseline="30000" dirty="0">
                  <a:solidFill>
                    <a:schemeClr val="bg1"/>
                  </a:solidFill>
                  <a:latin typeface="+mn-lt"/>
                </a:rPr>
                <a:t>th</a:t>
              </a:r>
              <a:r>
                <a:rPr lang="en-GB" sz="1200" b="1" dirty="0">
                  <a:solidFill>
                    <a:schemeClr val="bg1"/>
                  </a:solidFill>
                  <a:latin typeface="+mn-lt"/>
                </a:rPr>
                <a:t> November 2018</a:t>
              </a:r>
            </a:p>
            <a:p>
              <a:pPr algn="r" eaLnBrk="1" fontAlgn="auto" hangingPunct="1">
                <a:spcBef>
                  <a:spcPts val="0"/>
                </a:spcBef>
                <a:spcAft>
                  <a:spcPts val="0"/>
                </a:spcAft>
                <a:defRPr/>
              </a:pPr>
              <a:r>
                <a:rPr lang="en-GB" sz="1050" dirty="0">
                  <a:solidFill>
                    <a:schemeClr val="bg1"/>
                  </a:solidFill>
                  <a:latin typeface="+mn-lt"/>
                </a:rPr>
                <a:t>Environment  x    UK News   x</a:t>
              </a:r>
            </a:p>
          </p:txBody>
        </p:sp>
        <p:pic>
          <p:nvPicPr>
            <p:cNvPr id="12303"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7536423" y="1060450"/>
              <a:ext cx="1793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8394700" y="1070187"/>
              <a:ext cx="1793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029" y="558430"/>
            <a:ext cx="901116" cy="883389"/>
          </a:xfrm>
          <a:prstGeom prst="rect">
            <a:avLst/>
          </a:prstGeom>
          <a:noFill/>
          <a:ln w="19050">
            <a:noFill/>
          </a:ln>
        </p:spPr>
      </p:pic>
      <p:sp>
        <p:nvSpPr>
          <p:cNvPr id="21" name="TextBox 20"/>
          <p:cNvSpPr txBox="1"/>
          <p:nvPr/>
        </p:nvSpPr>
        <p:spPr>
          <a:xfrm>
            <a:off x="470323" y="4269553"/>
            <a:ext cx="2378075" cy="174407"/>
          </a:xfrm>
          <a:prstGeom prst="rect">
            <a:avLst/>
          </a:prstGeom>
          <a:noFill/>
        </p:spPr>
        <p:txBody>
          <a:bodyPr wrap="square" rtlCol="0">
            <a:spAutoFit/>
          </a:bodyPr>
          <a:lstStyle/>
          <a:p>
            <a:r>
              <a:rPr lang="en-GB" sz="800" baseline="30000" dirty="0">
                <a:solidFill>
                  <a:srgbClr val="131312"/>
                </a:solidFill>
                <a:latin typeface="Tuffy-TTF" panose="020B0603060100000000" pitchFamily="34" charset="0"/>
                <a:hlinkClick r:id="rId13"/>
              </a:rPr>
              <a:t>“Treasure” </a:t>
            </a:r>
            <a:r>
              <a:rPr lang="en-GB" sz="800" baseline="30000" dirty="0">
                <a:solidFill>
                  <a:srgbClr val="131312"/>
                </a:solidFill>
                <a:latin typeface="Tuffy-TTF" panose="020B0603060100000000" pitchFamily="34" charset="0"/>
              </a:rPr>
              <a:t>by </a:t>
            </a:r>
            <a:r>
              <a:rPr lang="en-GB" sz="800" baseline="30000" dirty="0">
                <a:solidFill>
                  <a:srgbClr val="131312"/>
                </a:solidFill>
                <a:latin typeface="Tuffy-TTF" panose="020B0603060100000000" pitchFamily="34" charset="0"/>
                <a:hlinkClick r:id="rId14"/>
              </a:rPr>
              <a:t>[Joe Hunt] </a:t>
            </a:r>
            <a:r>
              <a:rPr lang="en-GB" sz="800" baseline="30000" dirty="0">
                <a:solidFill>
                  <a:srgbClr val="131312"/>
                </a:solidFill>
                <a:latin typeface="Tuffy-TTF" panose="020B0603060100000000" pitchFamily="34" charset="0"/>
              </a:rPr>
              <a:t>is licensed under </a:t>
            </a:r>
            <a:r>
              <a:rPr lang="en-GB" sz="800" baseline="30000" dirty="0">
                <a:solidFill>
                  <a:srgbClr val="131312"/>
                </a:solidFill>
                <a:latin typeface="Tuffy-TTF" panose="020B0603060100000000" pitchFamily="34" charset="0"/>
                <a:hlinkClick r:id="rId15"/>
              </a:rPr>
              <a:t>CC BY 2.0</a:t>
            </a:r>
            <a:endParaRPr lang="en-GB" sz="800" baseline="30000" dirty="0">
              <a:solidFill>
                <a:srgbClr val="131312"/>
              </a:solidFill>
              <a:latin typeface="Tuffy-TTF" panose="020B0603060100000000" pitchFamily="34" charset="0"/>
            </a:endParaRPr>
          </a:p>
        </p:txBody>
      </p:sp>
    </p:spTree>
    <p:extLst>
      <p:ext uri="{BB962C8B-B14F-4D97-AF65-F5344CB8AC3E}">
        <p14:creationId xmlns:p14="http://schemas.microsoft.com/office/powerpoint/2010/main" val="285932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3136" t="941" r="6885" b="1412"/>
          <a:stretch/>
        </p:blipFill>
        <p:spPr bwMode="auto">
          <a:xfrm>
            <a:off x="473576" y="456279"/>
            <a:ext cx="8196849" cy="5928665"/>
          </a:xfrm>
          <a:prstGeom prst="roundRect">
            <a:avLst>
              <a:gd name="adj" fmla="val 3119"/>
            </a:avLst>
          </a:prstGeom>
          <a:solidFill>
            <a:schemeClr val="tx1"/>
          </a:solidFill>
          <a:ln>
            <a:noFill/>
          </a:ln>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46475" y="1181100"/>
            <a:ext cx="2919413" cy="1477328"/>
          </a:xfrm>
          <a:prstGeom prst="rect">
            <a:avLst/>
          </a:prstGeom>
          <a:solidFill>
            <a:srgbClr val="D2E6BC"/>
          </a:solidFill>
        </p:spPr>
        <p:txBody>
          <a:bodyPr>
            <a:spAutoFit/>
          </a:bodyPr>
          <a:lstStyle/>
          <a:p>
            <a:pPr eaLnBrk="1" fontAlgn="auto" hangingPunct="1">
              <a:spcBef>
                <a:spcPts val="0"/>
              </a:spcBef>
              <a:spcAft>
                <a:spcPts val="0"/>
              </a:spcAft>
              <a:defRPr/>
            </a:pPr>
            <a:r>
              <a:rPr lang="en-GB" dirty="0"/>
              <a:t>Palm oil is found in lots of </a:t>
            </a:r>
            <a:r>
              <a:rPr lang="en-GB" dirty="0">
                <a:solidFill>
                  <a:schemeClr val="accent6"/>
                </a:solidFill>
              </a:rPr>
              <a:t>different</a:t>
            </a:r>
            <a:r>
              <a:rPr lang="en-GB" dirty="0"/>
              <a:t> food and goods, such as ice cream, chocolate and even shampoo or lipstick! </a:t>
            </a:r>
          </a:p>
        </p:txBody>
      </p:sp>
      <p:sp>
        <p:nvSpPr>
          <p:cNvPr id="8" name="TextBox 7"/>
          <p:cNvSpPr txBox="1"/>
          <p:nvPr/>
        </p:nvSpPr>
        <p:spPr>
          <a:xfrm>
            <a:off x="536575" y="1181100"/>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Palm oil is a </a:t>
            </a:r>
            <a:r>
              <a:rPr lang="en-GB" dirty="0">
                <a:solidFill>
                  <a:sysClr val="windowText" lastClr="000000"/>
                </a:solidFill>
                <a:latin typeface="+mn-lt"/>
              </a:rPr>
              <a:t>vegetable</a:t>
            </a:r>
            <a:r>
              <a:rPr lang="en-GB" dirty="0">
                <a:latin typeface="+mn-lt"/>
              </a:rPr>
              <a:t> oil made from the </a:t>
            </a:r>
            <a:r>
              <a:rPr lang="en-GB" dirty="0">
                <a:solidFill>
                  <a:schemeClr val="accent6"/>
                </a:solidFill>
                <a:latin typeface="+mn-lt"/>
              </a:rPr>
              <a:t>fruit</a:t>
            </a:r>
            <a:r>
              <a:rPr lang="en-GB" dirty="0">
                <a:latin typeface="+mn-lt"/>
              </a:rPr>
              <a:t> of African palm trees. </a:t>
            </a:r>
          </a:p>
        </p:txBody>
      </p:sp>
      <p:cxnSp>
        <p:nvCxnSpPr>
          <p:cNvPr id="14" name="Straight Connector 13"/>
          <p:cNvCxnSpPr/>
          <p:nvPr/>
        </p:nvCxnSpPr>
        <p:spPr>
          <a:xfrm>
            <a:off x="444500" y="1177925"/>
            <a:ext cx="611346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393915"/>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fruit</a:t>
            </a:r>
          </a:p>
          <a:p>
            <a:pPr eaLnBrk="1" fontAlgn="auto" hangingPunct="1">
              <a:spcBef>
                <a:spcPts val="0"/>
              </a:spcBef>
              <a:spcAft>
                <a:spcPts val="0"/>
              </a:spcAft>
              <a:defRPr/>
            </a:pPr>
            <a:r>
              <a:rPr lang="en-GB" sz="1400" kern="1000" dirty="0"/>
              <a:t>naturally</a:t>
            </a:r>
          </a:p>
          <a:p>
            <a:pPr eaLnBrk="1" fontAlgn="auto" hangingPunct="1">
              <a:spcBef>
                <a:spcPts val="0"/>
              </a:spcBef>
              <a:spcAft>
                <a:spcPts val="0"/>
              </a:spcAft>
              <a:defRPr/>
            </a:pPr>
            <a:r>
              <a:rPr lang="en-GB" sz="1400" kern="1000" dirty="0"/>
              <a:t>different</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What Is Palm Oil?</a:t>
            </a:r>
          </a:p>
        </p:txBody>
      </p:sp>
      <p:sp>
        <p:nvSpPr>
          <p:cNvPr id="19" name="TextBox 18"/>
          <p:cNvSpPr txBox="1">
            <a:spLocks noChangeArrowheads="1"/>
          </p:cNvSpPr>
          <p:nvPr/>
        </p:nvSpPr>
        <p:spPr bwMode="auto">
          <a:xfrm>
            <a:off x="6557963" y="4663784"/>
            <a:ext cx="2012950" cy="1079884"/>
          </a:xfrm>
          <a:prstGeom prst="rect">
            <a:avLst/>
          </a:prstGeom>
          <a:solidFill>
            <a:schemeClr val="bg1"/>
          </a:solidFill>
          <a:ln w="28575">
            <a:solidFill>
              <a:srgbClr val="1C4160"/>
            </a:solidFill>
            <a:miter lim="800000"/>
            <a:headEnd/>
            <a:tailEnd/>
          </a:ln>
        </p:spPr>
        <p:txBody>
          <a:bodyPr lIns="108000" tIns="108000" rIns="432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Look at labels to find which food or products have palm oil in them. </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124825" y="4853681"/>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7963" y="5806989"/>
            <a:ext cx="2012950" cy="648997"/>
          </a:xfrm>
          <a:prstGeom prst="rect">
            <a:avLst/>
          </a:prstGeom>
          <a:solidFill>
            <a:schemeClr val="bg1"/>
          </a:solidFill>
          <a:ln w="28575">
            <a:solidFill>
              <a:srgbClr val="18552B"/>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How is palm oil made?</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4825" y="5771124"/>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4870" t="1" r="15827" b="1611"/>
          <a:stretch/>
        </p:blipFill>
        <p:spPr bwMode="auto">
          <a:xfrm>
            <a:off x="6556375" y="1247629"/>
            <a:ext cx="2014538" cy="3352834"/>
          </a:xfrm>
          <a:prstGeom prst="rect">
            <a:avLst/>
          </a:prstGeom>
          <a:solidFill>
            <a:schemeClr val="tx1"/>
          </a:solidFill>
          <a:ln>
            <a:noFill/>
          </a:ln>
          <a:extLst/>
        </p:spPr>
      </p:pic>
      <p:sp>
        <p:nvSpPr>
          <p:cNvPr id="15" name="TextBox 14"/>
          <p:cNvSpPr txBox="1"/>
          <p:nvPr/>
        </p:nvSpPr>
        <p:spPr>
          <a:xfrm>
            <a:off x="525437" y="3421308"/>
            <a:ext cx="2919413" cy="1200329"/>
          </a:xfrm>
          <a:prstGeom prst="rect">
            <a:avLst/>
          </a:prstGeom>
          <a:solidFill>
            <a:srgbClr val="D2E6BC"/>
          </a:solidFill>
        </p:spPr>
        <p:txBody>
          <a:bodyPr>
            <a:spAutoFit/>
          </a:bodyPr>
          <a:lstStyle/>
          <a:p>
            <a:pPr eaLnBrk="1" fontAlgn="auto" hangingPunct="1">
              <a:spcBef>
                <a:spcPts val="0"/>
              </a:spcBef>
              <a:spcAft>
                <a:spcPts val="0"/>
              </a:spcAft>
              <a:defRPr/>
            </a:pPr>
            <a:r>
              <a:rPr lang="en-GB" dirty="0">
                <a:latin typeface="+mn-lt"/>
              </a:rPr>
              <a:t>These trees grow </a:t>
            </a:r>
            <a:r>
              <a:rPr lang="en-GB" dirty="0">
                <a:solidFill>
                  <a:schemeClr val="accent6"/>
                </a:solidFill>
                <a:latin typeface="+mn-lt"/>
              </a:rPr>
              <a:t>naturally</a:t>
            </a:r>
            <a:r>
              <a:rPr lang="en-GB" dirty="0"/>
              <a:t> in West Africa but are now mostly grown in Indonesia and Malaysia.</a:t>
            </a:r>
            <a:endParaRPr lang="en-GB" dirty="0">
              <a:latin typeface="+mn-lt"/>
            </a:endParaRPr>
          </a:p>
        </p:txBody>
      </p:sp>
      <p:sp>
        <p:nvSpPr>
          <p:cNvPr id="18" name="TextBox 17"/>
          <p:cNvSpPr txBox="1"/>
          <p:nvPr/>
        </p:nvSpPr>
        <p:spPr>
          <a:xfrm>
            <a:off x="3541700" y="3969126"/>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It used to be hard to find out if palm oil had been used as an ingredient in food and other products. </a:t>
            </a:r>
          </a:p>
        </p:txBody>
      </p:sp>
      <p:sp>
        <p:nvSpPr>
          <p:cNvPr id="25" name="TextBox 24"/>
          <p:cNvSpPr txBox="1"/>
          <p:nvPr/>
        </p:nvSpPr>
        <p:spPr>
          <a:xfrm>
            <a:off x="3541699" y="5228972"/>
            <a:ext cx="2919413" cy="923330"/>
          </a:xfrm>
          <a:prstGeom prst="rect">
            <a:avLst/>
          </a:prstGeom>
          <a:solidFill>
            <a:srgbClr val="D2E6BC"/>
          </a:solidFill>
        </p:spPr>
        <p:txBody>
          <a:bodyPr>
            <a:spAutoFit/>
          </a:bodyPr>
          <a:lstStyle/>
          <a:p>
            <a:pPr eaLnBrk="1" fontAlgn="auto" hangingPunct="1">
              <a:spcBef>
                <a:spcPts val="0"/>
              </a:spcBef>
              <a:spcAft>
                <a:spcPts val="0"/>
              </a:spcAft>
              <a:defRPr/>
            </a:pPr>
            <a:r>
              <a:rPr lang="en-GB" dirty="0"/>
              <a:t>Now, companies have to say on the label if a product has palm oil in it.</a:t>
            </a:r>
          </a:p>
        </p:txBody>
      </p:sp>
      <p:pic>
        <p:nvPicPr>
          <p:cNvPr id="6" name="Picture 5"/>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2552231">
            <a:off x="2311606" y="2038687"/>
            <a:ext cx="419852" cy="1448364"/>
          </a:xfrm>
          <a:prstGeom prst="rect">
            <a:avLst/>
          </a:prstGeom>
        </p:spPr>
      </p:pic>
      <p:sp>
        <p:nvSpPr>
          <p:cNvPr id="26" name="TextBox 25"/>
          <p:cNvSpPr txBox="1"/>
          <p:nvPr/>
        </p:nvSpPr>
        <p:spPr>
          <a:xfrm>
            <a:off x="525437" y="4680759"/>
            <a:ext cx="2919413" cy="1200329"/>
          </a:xfrm>
          <a:prstGeom prst="rect">
            <a:avLst/>
          </a:prstGeom>
          <a:solidFill>
            <a:srgbClr val="D2E6BC"/>
          </a:solidFill>
        </p:spPr>
        <p:txBody>
          <a:bodyPr>
            <a:spAutoFit/>
          </a:bodyPr>
          <a:lstStyle/>
          <a:p>
            <a:pPr eaLnBrk="1" fontAlgn="auto" hangingPunct="1">
              <a:spcBef>
                <a:spcPts val="0"/>
              </a:spcBef>
              <a:spcAft>
                <a:spcPts val="0"/>
              </a:spcAft>
              <a:defRPr/>
            </a:pPr>
            <a:r>
              <a:rPr lang="en-GB" dirty="0"/>
              <a:t>Palm oil is quite cheap to make. It can be made quickly and palm trees produce a lot of palm oil. </a:t>
            </a:r>
          </a:p>
        </p:txBody>
      </p:sp>
      <p:pic>
        <p:nvPicPr>
          <p:cNvPr id="4" name="Picture 3"/>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567016" y="2658428"/>
            <a:ext cx="664841" cy="1302287"/>
          </a:xfrm>
          <a:prstGeom prst="rect">
            <a:avLst/>
          </a:prstGeom>
        </p:spPr>
      </p:pic>
      <p:pic>
        <p:nvPicPr>
          <p:cNvPr id="5" name="Picture 4"/>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243535" y="3180164"/>
            <a:ext cx="1102298" cy="732746"/>
          </a:xfrm>
          <a:prstGeom prst="rect">
            <a:avLst/>
          </a:prstGeom>
        </p:spPr>
      </p:pic>
      <p:pic>
        <p:nvPicPr>
          <p:cNvPr id="7" name="Picture 6"/>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384883" y="2488623"/>
            <a:ext cx="768165" cy="1521583"/>
          </a:xfrm>
          <a:prstGeom prst="rect">
            <a:avLst/>
          </a:prstGeom>
        </p:spPr>
      </p:pic>
      <p:pic>
        <p:nvPicPr>
          <p:cNvPr id="9" name="Picture 8"/>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91840" y="2104430"/>
            <a:ext cx="914297" cy="1316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up)">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22" presetClass="entr" presetSubtype="2" fill="hold" grpId="0" nodeType="withEffect">
                                  <p:stCondLst>
                                    <p:cond delay="500"/>
                                  </p:stCondLst>
                                  <p:childTnLst>
                                    <p:set>
                                      <p:cBhvr>
                                        <p:cTn id="76" dur="1" fill="hold">
                                          <p:stCondLst>
                                            <p:cond delay="0"/>
                                          </p:stCondLst>
                                        </p:cTn>
                                        <p:tgtEl>
                                          <p:spTgt spid="19"/>
                                        </p:tgtEl>
                                        <p:attrNameLst>
                                          <p:attrName>style.visibility</p:attrName>
                                        </p:attrNameLst>
                                      </p:cBhvr>
                                      <p:to>
                                        <p:strVal val="visible"/>
                                      </p:to>
                                    </p:set>
                                    <p:animEffect transition="in" filter="wipe(right)">
                                      <p:cBhvr>
                                        <p:cTn id="77" dur="500"/>
                                        <p:tgtEl>
                                          <p:spTgt spid="19"/>
                                        </p:tgtEl>
                                      </p:cBhvr>
                                    </p:animEffect>
                                  </p:childTnLst>
                                </p:cTn>
                              </p:par>
                              <p:par>
                                <p:cTn id="78" presetID="10" presetClass="entr" presetSubtype="0" fill="hold" nodeType="withEffect">
                                  <p:stCondLst>
                                    <p:cond delay="100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par>
                                <p:cTn id="81" presetID="22" presetClass="entr" presetSubtype="2" fill="hold" grpId="0" nodeType="withEffect">
                                  <p:stCondLst>
                                    <p:cond delay="1500"/>
                                  </p:stCondLst>
                                  <p:childTnLst>
                                    <p:set>
                                      <p:cBhvr>
                                        <p:cTn id="82" dur="1" fill="hold">
                                          <p:stCondLst>
                                            <p:cond delay="0"/>
                                          </p:stCondLst>
                                        </p:cTn>
                                        <p:tgtEl>
                                          <p:spTgt spid="21"/>
                                        </p:tgtEl>
                                        <p:attrNameLst>
                                          <p:attrName>style.visibility</p:attrName>
                                        </p:attrNameLst>
                                      </p:cBhvr>
                                      <p:to>
                                        <p:strVal val="visible"/>
                                      </p:to>
                                    </p:set>
                                    <p:animEffect transition="in" filter="wipe(right)">
                                      <p:cBhvr>
                                        <p:cTn id="8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4" grpId="0" animBg="1"/>
      <p:bldP spid="2" grpId="0"/>
      <p:bldP spid="19" grpId="0" animBg="1"/>
      <p:bldP spid="21" grpId="0" animBg="1"/>
      <p:bldP spid="15" grpId="0" animBg="1"/>
      <p:bldP spid="18"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r="8177"/>
          <a:stretch/>
        </p:blipFill>
        <p:spPr bwMode="auto">
          <a:xfrm>
            <a:off x="485311" y="470029"/>
            <a:ext cx="8173378" cy="5917943"/>
          </a:xfrm>
          <a:prstGeom prst="roundRect">
            <a:avLst>
              <a:gd name="adj" fmla="val 2654"/>
            </a:avLst>
          </a:prstGeom>
          <a:solidFill>
            <a:schemeClr val="tx1"/>
          </a:solidFill>
          <a:ln>
            <a:noFill/>
          </a:ln>
          <a:extLst/>
        </p:spPr>
      </p:pic>
    </p:spTree>
    <p:extLst>
      <p:ext uri="{BB962C8B-B14F-4D97-AF65-F5344CB8AC3E}">
        <p14:creationId xmlns:p14="http://schemas.microsoft.com/office/powerpoint/2010/main" val="150276829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46475" y="1181100"/>
            <a:ext cx="2919413" cy="1200329"/>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This has destroyed the homes and habitats of orangutans, elephants and tigers.</a:t>
            </a:r>
          </a:p>
        </p:txBody>
      </p:sp>
      <p:sp>
        <p:nvSpPr>
          <p:cNvPr id="8" name="TextBox 7"/>
          <p:cNvSpPr txBox="1"/>
          <p:nvPr/>
        </p:nvSpPr>
        <p:spPr>
          <a:xfrm>
            <a:off x="536575" y="1181100"/>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Palm oil is controversial because it is linked to the deforestation of the world’s rainforests. </a:t>
            </a:r>
          </a:p>
        </p:txBody>
      </p:sp>
      <p:cxnSp>
        <p:nvCxnSpPr>
          <p:cNvPr id="14" name="Straight Connector 13"/>
          <p:cNvCxnSpPr/>
          <p:nvPr/>
        </p:nvCxnSpPr>
        <p:spPr>
          <a:xfrm>
            <a:off x="444500" y="1177925"/>
            <a:ext cx="611346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393914"/>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group</a:t>
            </a:r>
          </a:p>
          <a:p>
            <a:pPr eaLnBrk="1" fontAlgn="auto" hangingPunct="1">
              <a:spcBef>
                <a:spcPts val="0"/>
              </a:spcBef>
              <a:spcAft>
                <a:spcPts val="0"/>
              </a:spcAft>
              <a:defRPr/>
            </a:pPr>
            <a:r>
              <a:rPr lang="en-GB" sz="1400" kern="1000" dirty="0"/>
              <a:t>increases</a:t>
            </a:r>
          </a:p>
          <a:p>
            <a:pPr eaLnBrk="1" fontAlgn="auto" hangingPunct="1">
              <a:spcBef>
                <a:spcPts val="0"/>
              </a:spcBef>
              <a:spcAft>
                <a:spcPts val="0"/>
              </a:spcAft>
              <a:defRPr/>
            </a:pPr>
            <a:r>
              <a:rPr lang="en-GB" sz="1400" kern="1000" dirty="0"/>
              <a:t>breathe</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Why Is Palm Oil Controversial?</a:t>
            </a:r>
          </a:p>
        </p:txBody>
      </p:sp>
      <p:sp>
        <p:nvSpPr>
          <p:cNvPr id="19" name="TextBox 18"/>
          <p:cNvSpPr txBox="1">
            <a:spLocks noChangeArrowheads="1"/>
          </p:cNvSpPr>
          <p:nvPr/>
        </p:nvSpPr>
        <p:spPr bwMode="auto">
          <a:xfrm>
            <a:off x="6547155" y="4532140"/>
            <a:ext cx="2012950" cy="1079884"/>
          </a:xfrm>
          <a:prstGeom prst="rect">
            <a:avLst/>
          </a:prstGeom>
          <a:solidFill>
            <a:schemeClr val="bg1"/>
          </a:solidFill>
          <a:ln w="28575">
            <a:solidFill>
              <a:srgbClr val="1C4160"/>
            </a:solidFill>
            <a:miter lim="800000"/>
            <a:headEnd/>
            <a:tailEnd/>
          </a:ln>
        </p:spPr>
        <p:txBody>
          <a:bodyPr lIns="108000" tIns="108000" rIns="432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Write a sentence explaining why palm oil is controversial.</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114017" y="4722037"/>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7963" y="5670995"/>
            <a:ext cx="2012950" cy="864440"/>
          </a:xfrm>
          <a:prstGeom prst="rect">
            <a:avLst/>
          </a:prstGeom>
          <a:solidFill>
            <a:schemeClr val="bg1"/>
          </a:solidFill>
          <a:ln w="28575">
            <a:solidFill>
              <a:srgbClr val="18552B"/>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Which animals live in the rainforest?</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4825" y="56483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9923" r="30286" b="701"/>
          <a:stretch/>
        </p:blipFill>
        <p:spPr bwMode="auto">
          <a:xfrm>
            <a:off x="6556376" y="1261477"/>
            <a:ext cx="2014538" cy="321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31966" y="2435709"/>
            <a:ext cx="2919413" cy="1200329"/>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latin typeface="+mn-lt"/>
              </a:rPr>
              <a:t>Large areas of rainforests are being burnt down to make space for palm tree planting. </a:t>
            </a:r>
          </a:p>
        </p:txBody>
      </p:sp>
      <p:sp>
        <p:nvSpPr>
          <p:cNvPr id="16" name="TextBox 15"/>
          <p:cNvSpPr txBox="1"/>
          <p:nvPr/>
        </p:nvSpPr>
        <p:spPr>
          <a:xfrm>
            <a:off x="536575" y="4545995"/>
            <a:ext cx="2919413" cy="1754326"/>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Greenpeace, a </a:t>
            </a:r>
            <a:r>
              <a:rPr lang="en-GB" dirty="0">
                <a:solidFill>
                  <a:schemeClr val="accent6"/>
                </a:solidFill>
                <a:latin typeface="+mn-lt"/>
              </a:rPr>
              <a:t>group</a:t>
            </a:r>
            <a:r>
              <a:rPr lang="en-GB" dirty="0">
                <a:latin typeface="+mn-lt"/>
              </a:rPr>
              <a:t> concerned with protecting rainforests, say that an area the size of a football pitch is cut down every 25 seconds in Indonesia. </a:t>
            </a:r>
          </a:p>
        </p:txBody>
      </p:sp>
      <p:sp>
        <p:nvSpPr>
          <p:cNvPr id="18" name="TextBox 17"/>
          <p:cNvSpPr txBox="1"/>
          <p:nvPr/>
        </p:nvSpPr>
        <p:spPr>
          <a:xfrm>
            <a:off x="3541866" y="4401255"/>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The smoke caused by burning trees also </a:t>
            </a:r>
            <a:r>
              <a:rPr lang="en-GB" dirty="0">
                <a:solidFill>
                  <a:schemeClr val="accent6"/>
                </a:solidFill>
              </a:rPr>
              <a:t>increases</a:t>
            </a:r>
            <a:r>
              <a:rPr lang="en-GB" dirty="0"/>
              <a:t> air pollution. </a:t>
            </a:r>
          </a:p>
        </p:txBody>
      </p:sp>
      <p:sp>
        <p:nvSpPr>
          <p:cNvPr id="25" name="TextBox 24"/>
          <p:cNvSpPr txBox="1"/>
          <p:nvPr/>
        </p:nvSpPr>
        <p:spPr>
          <a:xfrm>
            <a:off x="3541865" y="5378865"/>
            <a:ext cx="2919413" cy="923330"/>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Rainforests also produce a lot of oxygen which we need to </a:t>
            </a:r>
            <a:r>
              <a:rPr lang="en-GB" dirty="0">
                <a:solidFill>
                  <a:schemeClr val="accent6"/>
                </a:solidFill>
              </a:rPr>
              <a:t>breathe</a:t>
            </a:r>
            <a:r>
              <a:rPr lang="en-GB" dirty="0"/>
              <a:t>. </a:t>
            </a:r>
          </a:p>
        </p:txBody>
      </p:sp>
      <p:pic>
        <p:nvPicPr>
          <p:cNvPr id="4" name="Picture 3"/>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028785" y="2235147"/>
            <a:ext cx="1427886" cy="1253625"/>
          </a:xfrm>
          <a:prstGeom prst="rect">
            <a:avLst/>
          </a:prstGeom>
        </p:spPr>
      </p:pic>
      <p:pic>
        <p:nvPicPr>
          <p:cNvPr id="26" name="Picture 25"/>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17192" y="3636038"/>
            <a:ext cx="631775" cy="909957"/>
          </a:xfrm>
          <a:prstGeom prst="rect">
            <a:avLst/>
          </a:prstGeom>
        </p:spPr>
      </p:pic>
      <p:pic>
        <p:nvPicPr>
          <p:cNvPr id="28" name="Picture 27"/>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587163" y="3636036"/>
            <a:ext cx="631775" cy="909957"/>
          </a:xfrm>
          <a:prstGeom prst="rect">
            <a:avLst/>
          </a:prstGeom>
        </p:spPr>
      </p:pic>
      <p:pic>
        <p:nvPicPr>
          <p:cNvPr id="29" name="Picture 28"/>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368179" y="3636037"/>
            <a:ext cx="631775" cy="909957"/>
          </a:xfrm>
          <a:prstGeom prst="rect">
            <a:avLst/>
          </a:prstGeom>
        </p:spPr>
      </p:pic>
      <p:pic>
        <p:nvPicPr>
          <p:cNvPr id="6" name="Picture 5"/>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551084" y="2381429"/>
            <a:ext cx="987360" cy="1050836"/>
          </a:xfrm>
          <a:prstGeom prst="rect">
            <a:avLst/>
          </a:prstGeom>
        </p:spPr>
      </p:pic>
      <p:pic>
        <p:nvPicPr>
          <p:cNvPr id="7" name="Picture 6"/>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862716" y="3092214"/>
            <a:ext cx="2332139" cy="1649092"/>
          </a:xfrm>
          <a:prstGeom prst="rect">
            <a:avLst/>
          </a:prstGeom>
        </p:spPr>
      </p:pic>
    </p:spTree>
    <p:extLst>
      <p:ext uri="{BB962C8B-B14F-4D97-AF65-F5344CB8AC3E}">
        <p14:creationId xmlns:p14="http://schemas.microsoft.com/office/powerpoint/2010/main" val="3103714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par>
                          <p:cTn id="30" fill="hold" nodeType="withGroup">
                            <p:stCondLst>
                              <p:cond delay="5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up)">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up)">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22" presetClass="entr" presetSubtype="2" fill="hold" grpId="0" nodeType="withEffect">
                                  <p:stCondLst>
                                    <p:cond delay="500"/>
                                  </p:stCondLst>
                                  <p:childTnLst>
                                    <p:set>
                                      <p:cBhvr>
                                        <p:cTn id="80" dur="1" fill="hold">
                                          <p:stCondLst>
                                            <p:cond delay="0"/>
                                          </p:stCondLst>
                                        </p:cTn>
                                        <p:tgtEl>
                                          <p:spTgt spid="19"/>
                                        </p:tgtEl>
                                        <p:attrNameLst>
                                          <p:attrName>style.visibility</p:attrName>
                                        </p:attrNameLst>
                                      </p:cBhvr>
                                      <p:to>
                                        <p:strVal val="visible"/>
                                      </p:to>
                                    </p:set>
                                    <p:animEffect transition="in" filter="wipe(right)">
                                      <p:cBhvr>
                                        <p:cTn id="81" dur="500"/>
                                        <p:tgtEl>
                                          <p:spTgt spid="19"/>
                                        </p:tgtEl>
                                      </p:cBhvr>
                                    </p:animEffect>
                                  </p:childTnLst>
                                </p:cTn>
                              </p:par>
                              <p:par>
                                <p:cTn id="82" presetID="10" presetClass="entr" presetSubtype="0"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par>
                                <p:cTn id="85" presetID="22" presetClass="entr" presetSubtype="2" fill="hold" grpId="0" nodeType="withEffect">
                                  <p:stCondLst>
                                    <p:cond delay="1500"/>
                                  </p:stCondLst>
                                  <p:childTnLst>
                                    <p:set>
                                      <p:cBhvr>
                                        <p:cTn id="86" dur="1" fill="hold">
                                          <p:stCondLst>
                                            <p:cond delay="0"/>
                                          </p:stCondLst>
                                        </p:cTn>
                                        <p:tgtEl>
                                          <p:spTgt spid="21"/>
                                        </p:tgtEl>
                                        <p:attrNameLst>
                                          <p:attrName>style.visibility</p:attrName>
                                        </p:attrNameLst>
                                      </p:cBhvr>
                                      <p:to>
                                        <p:strVal val="visible"/>
                                      </p:to>
                                    </p:set>
                                    <p:animEffect transition="in" filter="wipe(right)">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4" grpId="0" animBg="1"/>
      <p:bldP spid="2" grpId="0"/>
      <p:bldP spid="19" grpId="0" animBg="1"/>
      <p:bldP spid="21" grpId="0" animBg="1"/>
      <p:bldP spid="15" grpId="0" animBg="1"/>
      <p:bldP spid="16" grpId="0" animBg="1"/>
      <p:bldP spid="18"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r="8227"/>
          <a:stretch/>
        </p:blipFill>
        <p:spPr bwMode="auto">
          <a:xfrm>
            <a:off x="472798" y="462845"/>
            <a:ext cx="8198405" cy="5932310"/>
          </a:xfrm>
          <a:prstGeom prst="roundRect">
            <a:avLst>
              <a:gd name="adj" fmla="val 338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71025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46475" y="1181100"/>
            <a:ext cx="2919413" cy="646331"/>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This means that other options might be worse.</a:t>
            </a:r>
            <a:endParaRPr lang="en-GB" dirty="0">
              <a:latin typeface="+mn-lt"/>
            </a:endParaRPr>
          </a:p>
        </p:txBody>
      </p:sp>
      <p:sp>
        <p:nvSpPr>
          <p:cNvPr id="8" name="TextBox 7"/>
          <p:cNvSpPr txBox="1"/>
          <p:nvPr/>
        </p:nvSpPr>
        <p:spPr>
          <a:xfrm>
            <a:off x="536575" y="1181100"/>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Iceland have </a:t>
            </a:r>
            <a:r>
              <a:rPr lang="en-GB" dirty="0">
                <a:solidFill>
                  <a:schemeClr val="accent6"/>
                </a:solidFill>
                <a:latin typeface="+mn-lt"/>
              </a:rPr>
              <a:t>decided</a:t>
            </a:r>
            <a:r>
              <a:rPr lang="en-GB" dirty="0">
                <a:latin typeface="+mn-lt"/>
              </a:rPr>
              <a:t> not to use any palm oil in any of their products. </a:t>
            </a:r>
          </a:p>
        </p:txBody>
      </p:sp>
      <p:cxnSp>
        <p:nvCxnSpPr>
          <p:cNvPr id="14" name="Straight Connector 13"/>
          <p:cNvCxnSpPr/>
          <p:nvPr/>
        </p:nvCxnSpPr>
        <p:spPr>
          <a:xfrm>
            <a:off x="444500" y="1177925"/>
            <a:ext cx="611346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393913"/>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decided</a:t>
            </a:r>
          </a:p>
          <a:p>
            <a:pPr eaLnBrk="1" fontAlgn="auto" hangingPunct="1">
              <a:spcBef>
                <a:spcPts val="0"/>
              </a:spcBef>
              <a:spcAft>
                <a:spcPts val="0"/>
              </a:spcAft>
              <a:defRPr/>
            </a:pPr>
            <a:r>
              <a:rPr lang="en-GB" sz="1400" kern="1000" dirty="0"/>
              <a:t>often</a:t>
            </a:r>
          </a:p>
          <a:p>
            <a:pPr eaLnBrk="1" fontAlgn="auto" hangingPunct="1">
              <a:spcBef>
                <a:spcPts val="0"/>
              </a:spcBef>
              <a:spcAft>
                <a:spcPts val="0"/>
              </a:spcAft>
              <a:defRPr/>
            </a:pPr>
            <a:r>
              <a:rPr lang="en-GB" sz="1400" kern="1000" dirty="0"/>
              <a:t>businesses</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Should We Buy Products with Palm Oil in Them?</a:t>
            </a:r>
          </a:p>
        </p:txBody>
      </p:sp>
      <p:sp>
        <p:nvSpPr>
          <p:cNvPr id="19" name="TextBox 18"/>
          <p:cNvSpPr txBox="1">
            <a:spLocks noChangeArrowheads="1"/>
          </p:cNvSpPr>
          <p:nvPr/>
        </p:nvSpPr>
        <p:spPr bwMode="auto">
          <a:xfrm>
            <a:off x="6557963" y="4732621"/>
            <a:ext cx="2012950" cy="1079884"/>
          </a:xfrm>
          <a:prstGeom prst="rect">
            <a:avLst/>
          </a:prstGeom>
          <a:solidFill>
            <a:schemeClr val="bg1"/>
          </a:solidFill>
          <a:ln w="28575">
            <a:solidFill>
              <a:srgbClr val="1C4160"/>
            </a:solidFill>
            <a:miter lim="800000"/>
            <a:headEnd/>
            <a:tailEnd/>
          </a:ln>
        </p:spPr>
        <p:txBody>
          <a:bodyPr lIns="108000" tIns="108000" rIns="46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Research arguments for and against palm oil. </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124825" y="4922519"/>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4786" y="5909020"/>
            <a:ext cx="2012950" cy="648997"/>
          </a:xfrm>
          <a:prstGeom prst="rect">
            <a:avLst/>
          </a:prstGeom>
          <a:solidFill>
            <a:schemeClr val="bg1"/>
          </a:solidFill>
          <a:ln w="28575">
            <a:solidFill>
              <a:srgbClr val="18552B"/>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What do you think?</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4727" y="5874643"/>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0440" t="1041" r="32490" b="30297"/>
          <a:stretch/>
        </p:blipFill>
        <p:spPr bwMode="auto">
          <a:xfrm>
            <a:off x="6553991" y="1245763"/>
            <a:ext cx="2014539" cy="340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36572" y="2174250"/>
            <a:ext cx="2919413" cy="1200329"/>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latin typeface="+mn-lt"/>
              </a:rPr>
              <a:t>They think the use of palm oil </a:t>
            </a:r>
            <a:r>
              <a:rPr lang="en-GB" dirty="0">
                <a:solidFill>
                  <a:schemeClr val="accent6"/>
                </a:solidFill>
                <a:latin typeface="+mn-lt"/>
              </a:rPr>
              <a:t>often</a:t>
            </a:r>
            <a:r>
              <a:rPr lang="en-GB" dirty="0">
                <a:latin typeface="+mn-lt"/>
              </a:rPr>
              <a:t> harms rainforests, animals and the environment. </a:t>
            </a:r>
          </a:p>
        </p:txBody>
      </p:sp>
      <p:sp>
        <p:nvSpPr>
          <p:cNvPr id="16" name="TextBox 15"/>
          <p:cNvSpPr txBox="1"/>
          <p:nvPr/>
        </p:nvSpPr>
        <p:spPr>
          <a:xfrm>
            <a:off x="535778" y="3444398"/>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However, others disagree. They say that palm oil creates jobs for people living in poorer areas. </a:t>
            </a:r>
          </a:p>
        </p:txBody>
      </p:sp>
      <p:sp>
        <p:nvSpPr>
          <p:cNvPr id="17" name="TextBox 16"/>
          <p:cNvSpPr txBox="1"/>
          <p:nvPr/>
        </p:nvSpPr>
        <p:spPr>
          <a:xfrm>
            <a:off x="535777" y="4714546"/>
            <a:ext cx="2919413" cy="923330"/>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Palm oil also needs less space to make oil than any of the other options. </a:t>
            </a:r>
            <a:endParaRPr lang="en-GB" dirty="0">
              <a:latin typeface="+mn-lt"/>
            </a:endParaRPr>
          </a:p>
        </p:txBody>
      </p:sp>
      <p:sp>
        <p:nvSpPr>
          <p:cNvPr id="18" name="TextBox 17"/>
          <p:cNvSpPr txBox="1"/>
          <p:nvPr/>
        </p:nvSpPr>
        <p:spPr>
          <a:xfrm>
            <a:off x="3544883" y="1897251"/>
            <a:ext cx="2919413" cy="646331"/>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Instead, many </a:t>
            </a:r>
            <a:r>
              <a:rPr lang="en-GB" dirty="0">
                <a:solidFill>
                  <a:schemeClr val="accent6"/>
                </a:solidFill>
              </a:rPr>
              <a:t>businesses</a:t>
            </a:r>
            <a:r>
              <a:rPr lang="en-GB" dirty="0"/>
              <a:t> use sustainable palm oil. </a:t>
            </a:r>
          </a:p>
        </p:txBody>
      </p:sp>
      <p:sp>
        <p:nvSpPr>
          <p:cNvPr id="25" name="TextBox 24"/>
          <p:cNvSpPr txBox="1"/>
          <p:nvPr/>
        </p:nvSpPr>
        <p:spPr>
          <a:xfrm>
            <a:off x="3543294" y="2613402"/>
            <a:ext cx="2919413" cy="1200329"/>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latin typeface="+mn-lt"/>
              </a:rPr>
              <a:t>This is palm oil which is grown and made in a way which doesn’t harm the rainforest. </a:t>
            </a:r>
          </a:p>
        </p:txBody>
      </p:sp>
      <p:sp>
        <p:nvSpPr>
          <p:cNvPr id="28" name="TextBox 27"/>
          <p:cNvSpPr txBox="1"/>
          <p:nvPr/>
        </p:nvSpPr>
        <p:spPr>
          <a:xfrm>
            <a:off x="3540117" y="3883551"/>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Wildlife charity WWF keeps track of which businesses are using sustainable palm oil. </a:t>
            </a:r>
          </a:p>
        </p:txBody>
      </p:sp>
      <p:pic>
        <p:nvPicPr>
          <p:cNvPr id="4" name="Picture 3"/>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88710">
            <a:off x="4752916" y="5039517"/>
            <a:ext cx="477322" cy="1420165"/>
          </a:xfrm>
          <a:prstGeom prst="rect">
            <a:avLst/>
          </a:prstGeom>
        </p:spPr>
      </p:pic>
    </p:spTree>
    <p:extLst>
      <p:ext uri="{BB962C8B-B14F-4D97-AF65-F5344CB8AC3E}">
        <p14:creationId xmlns:p14="http://schemas.microsoft.com/office/powerpoint/2010/main" val="129804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500"/>
                                  </p:stCondLst>
                                  <p:childTnLst>
                                    <p:set>
                                      <p:cBhvr>
                                        <p:cTn id="58" dur="1" fill="hold">
                                          <p:stCondLst>
                                            <p:cond delay="0"/>
                                          </p:stCondLst>
                                        </p:cTn>
                                        <p:tgtEl>
                                          <p:spTgt spid="28"/>
                                        </p:tgtEl>
                                        <p:attrNameLst>
                                          <p:attrName>style.visibility</p:attrName>
                                        </p:attrNameLst>
                                      </p:cBhvr>
                                      <p:to>
                                        <p:strVal val="visible"/>
                                      </p:to>
                                    </p:set>
                                    <p:animEffect transition="in" filter="wipe(up)">
                                      <p:cBhvr>
                                        <p:cTn id="59" dur="500"/>
                                        <p:tgtEl>
                                          <p:spTgt spid="28"/>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wipe(right)">
                                      <p:cBhvr>
                                        <p:cTn id="71" dur="500"/>
                                        <p:tgtEl>
                                          <p:spTgt spid="19"/>
                                        </p:tgtEl>
                                      </p:cBhvr>
                                    </p:animEffect>
                                  </p:childTnLst>
                                </p:cTn>
                              </p:par>
                              <p:par>
                                <p:cTn id="72" presetID="10" presetClass="entr" presetSubtype="0" fill="hold" nodeType="withEffect">
                                  <p:stCondLst>
                                    <p:cond delay="100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22" presetClass="entr" presetSubtype="2" fill="hold" grpId="0" nodeType="withEffect">
                                  <p:stCondLst>
                                    <p:cond delay="1500"/>
                                  </p:stCondLst>
                                  <p:childTnLst>
                                    <p:set>
                                      <p:cBhvr>
                                        <p:cTn id="76" dur="1" fill="hold">
                                          <p:stCondLst>
                                            <p:cond delay="0"/>
                                          </p:stCondLst>
                                        </p:cTn>
                                        <p:tgtEl>
                                          <p:spTgt spid="21"/>
                                        </p:tgtEl>
                                        <p:attrNameLst>
                                          <p:attrName>style.visibility</p:attrName>
                                        </p:attrNameLst>
                                      </p:cBhvr>
                                      <p:to>
                                        <p:strVal val="visible"/>
                                      </p:to>
                                    </p:set>
                                    <p:animEffect transition="in" filter="wipe(right)">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4" grpId="0" animBg="1"/>
      <p:bldP spid="2" grpId="0"/>
      <p:bldP spid="19" grpId="0" animBg="1"/>
      <p:bldP spid="21" grpId="0" animBg="1"/>
      <p:bldP spid="15" grpId="0" animBg="1"/>
      <p:bldP spid="16" grpId="0" animBg="1"/>
      <p:bldP spid="17" grpId="0" animBg="1"/>
      <p:bldP spid="18" grpId="0" animBg="1"/>
      <p:bldP spid="25"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r="8627" b="855"/>
          <a:stretch/>
        </p:blipFill>
        <p:spPr bwMode="auto">
          <a:xfrm>
            <a:off x="486009" y="463705"/>
            <a:ext cx="8137292" cy="5886296"/>
          </a:xfrm>
          <a:prstGeom prst="roundRect">
            <a:avLst>
              <a:gd name="adj" fmla="val 4042"/>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834067"/>
      </p:ext>
    </p:extLst>
  </p:cSld>
  <p:clrMapOvr>
    <a:masterClrMapping/>
  </p:clrMapOvr>
  <p:transition spd="slow"/>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KS2 Information PowerPoint.ppt [Compatibility Mode]" id="{260C096A-631D-410F-A366-5D527272CC09}" vid="{E9BC166A-2672-468E-986C-F2FF751DC2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UKS2_Information_PowerPoint (5)</Template>
  <TotalTime>570</TotalTime>
  <Words>728</Words>
  <Application>Microsoft Office PowerPoint</Application>
  <PresentationFormat>On-screen Show (4:3)</PresentationFormat>
  <Paragraphs>67</Paragraphs>
  <Slides>11</Slides>
  <Notes>1</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Twinkl ExtraBold</vt:lpstr>
      <vt:lpstr>Twinkl</vt:lpstr>
      <vt:lpstr>Twinkl SemiBold</vt:lpstr>
      <vt:lpstr>Tuffy-TTF</vt:lpstr>
      <vt:lpstr>Sassoon Infant Rg</vt:lpstr>
      <vt:lpstr>Office Theme</vt:lpstr>
      <vt:lpstr>PowerPoint Presentation</vt:lpstr>
      <vt:lpstr>PowerPoint Presentation</vt:lpstr>
      <vt:lpstr>PowerPoint Presentation</vt:lpstr>
      <vt:lpstr>What Is Palm Oil?</vt:lpstr>
      <vt:lpstr>PowerPoint Presentation</vt:lpstr>
      <vt:lpstr>Why Is Palm Oil Controversial?</vt:lpstr>
      <vt:lpstr>PowerPoint Presentation</vt:lpstr>
      <vt:lpstr>Should We Buy Products with Palm Oil in Them?</vt:lpstr>
      <vt:lpstr>PowerPoint Presentation</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Park</dc:creator>
  <cp:lastModifiedBy>K Ross ASW</cp:lastModifiedBy>
  <cp:revision>86</cp:revision>
  <dcterms:created xsi:type="dcterms:W3CDTF">2018-08-23T16:28:42Z</dcterms:created>
  <dcterms:modified xsi:type="dcterms:W3CDTF">2020-06-09T13:51:30Z</dcterms:modified>
</cp:coreProperties>
</file>